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4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4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2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8.xml" ContentType="application/vnd.openxmlformats-officedocument.presentationml.tags+xml"/>
  <Override PartName="/ppt/tags/tag150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9.xml" ContentType="application/vnd.openxmlformats-officedocument.presentationml.tags+xml"/>
  <Override PartName="/ppt/tags/tag161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70.xml" ContentType="application/vnd.openxmlformats-officedocument.presentationml.tags+xml"/>
  <Override PartName="/ppt/tags/tag172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174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3.xml" ContentType="application/vnd.openxmlformats-officedocument.presentationml.tags+xml"/>
  <Override PartName="/ppt/tags/tag18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113.xml" ContentType="application/vnd.openxmlformats-officedocument.presentationml.tags+xml"/>
  <Override PartName="/ppt/tags/tag115.xml" ContentType="application/vnd.openxmlformats-officedocument.presentationml.tags+xml"/>
  <Override PartName="/ppt/tags/tag123.xml" ContentType="application/vnd.openxmlformats-officedocument.presentationml.tags+xml"/>
  <Override PartName="/ppt/tags/tag125.xml" ContentType="application/vnd.openxmlformats-officedocument.presentationml.tags+xml"/>
  <Override PartName="/ppt/tags/tag131.xml" ContentType="application/vnd.openxmlformats-officedocument.presentationml.tags+xml"/>
  <Override PartName="/ppt/tags/tag133.xml" ContentType="application/vnd.openxmlformats-officedocument.presentationml.tags+xml"/>
  <Override PartName="/ppt/tags/tag136.xml" ContentType="application/vnd.openxmlformats-officedocument.presentationml.tags+xml"/>
  <Override PartName="/ppt/tags/tag139.xml" ContentType="application/vnd.openxmlformats-officedocument.presentationml.tags+xml"/>
  <Override PartName="/ppt/tags/tag143.xml" ContentType="application/vnd.openxmlformats-officedocument.presentationml.tags+xml"/>
  <Override PartName="/ppt/tags/tag147.xml" ContentType="application/vnd.openxmlformats-officedocument.presentationml.tags+xml"/>
  <Override PartName="/ppt/tags/tag149.xml" ContentType="application/vnd.openxmlformats-officedocument.presentationml.tags+xml"/>
  <Override PartName="/ppt/tags/tag151.xml" ContentType="application/vnd.openxmlformats-officedocument.presentationml.tags+xml"/>
  <Override PartName="/ppt/tags/tag154.xml" ContentType="application/vnd.openxmlformats-officedocument.presentationml.tags+xml"/>
  <Override PartName="/ppt/tags/tag158.xml" ContentType="application/vnd.openxmlformats-officedocument.presentationml.tags+xml"/>
  <Override PartName="/ppt/tags/tag160.xml" ContentType="application/vnd.openxmlformats-officedocument.presentationml.tags+xml"/>
  <Override PartName="/ppt/tags/tag162.xml" ContentType="application/vnd.openxmlformats-officedocument.presentationml.tags+xml"/>
  <Override PartName="/ppt/tags/tag165.xml" ContentType="application/vnd.openxmlformats-officedocument.presentationml.tags+xml"/>
  <Override PartName="/ppt/tags/tag169.xml" ContentType="application/vnd.openxmlformats-officedocument.presentationml.tags+xml"/>
  <Override PartName="/ppt/tags/tag171.xml" ContentType="application/vnd.openxmlformats-officedocument.presentationml.tags+xml"/>
  <Override PartName="/ppt/tags/tag173.xml" ContentType="application/vnd.openxmlformats-officedocument.presentationml.tags+xml"/>
  <Override PartName="/ppt/tags/tag175.xml" ContentType="application/vnd.openxmlformats-officedocument.presentationml.tags+xml"/>
  <Override PartName="/ppt/tags/tag182.xml" ContentType="application/vnd.openxmlformats-officedocument.presentationml.tags+xml"/>
  <Override PartName="/ppt/tags/tag184.xml" ContentType="application/vnd.openxmlformats-officedocument.presentationml.tags+xml"/>
  <Override PartName="/ppt/tags/tag187.xml" ContentType="application/vnd.openxmlformats-officedocument.presentationml.tags+xml"/>
  <Override PartName="/ppt/tags/tag189.xml" ContentType="application/vnd.openxmlformats-officedocument.presentationml.tags+xml"/>
  <Override PartName="/ppt/tags/tag191.xml" ContentType="application/vnd.openxmlformats-officedocument.presentationml.tags+xml"/>
  <Override PartName="/ppt/tags/tag193.xml" ContentType="application/vnd.openxmlformats-officedocument.presentationml.tags+xml"/>
  <Override PartName="/ppt/tags/tag199.xml" ContentType="application/vnd.openxmlformats-officedocument.presentationml.tags+xml"/>
  <Override PartName="/ppt/tags/tag201.xml" ContentType="application/vnd.openxmlformats-officedocument.presentationml.tags+xml"/>
  <Override PartName="/ppt/tags/tag204.xml" ContentType="application/vnd.openxmlformats-officedocument.presentationml.tags+xml"/>
  <Override PartName="/ppt/tags/tag206.xml" ContentType="application/vnd.openxmlformats-officedocument.presentationml.tags+xml"/>
  <Override PartName="/ppt/tags/tag208.xml" ContentType="application/vnd.openxmlformats-officedocument.presentationml.tags+xml"/>
  <Override PartName="/ppt/tags/tag210.xml" ContentType="application/vnd.openxmlformats-officedocument.presentationml.tags+xml"/>
  <Override PartName="/ppt/tags/tag216.xml" ContentType="application/vnd.openxmlformats-officedocument.presentationml.tags+xml"/>
  <Override PartName="/ppt/tags/tag218.xml" ContentType="application/vnd.openxmlformats-officedocument.presentationml.tags+xml"/>
  <Override PartName="/ppt/tags/tag220.xml" ContentType="application/vnd.openxmlformats-officedocument.presentationml.tags+xml"/>
  <Override PartName="/ppt/tags/tag222.xml" ContentType="application/vnd.openxmlformats-officedocument.presentationml.tags+xml"/>
  <Override PartName="/ppt/tags/tag22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</p:sldMasterIdLst>
  <p:sldIdLst>
    <p:sldId id="313" r:id="rId3"/>
    <p:sldId id="314" r:id="rId4"/>
    <p:sldId id="287" r:id="rId5"/>
    <p:sldId id="315" r:id="rId6"/>
    <p:sldId id="316" r:id="rId7"/>
    <p:sldId id="317" r:id="rId8"/>
    <p:sldId id="318" r:id="rId9"/>
    <p:sldId id="319" r:id="rId10"/>
    <p:sldId id="322" r:id="rId11"/>
    <p:sldId id="351" r:id="rId12"/>
    <p:sldId id="320" r:id="rId13"/>
    <p:sldId id="321" r:id="rId14"/>
    <p:sldId id="323" r:id="rId15"/>
    <p:sldId id="324" r:id="rId16"/>
    <p:sldId id="365" r:id="rId17"/>
    <p:sldId id="364" r:id="rId18"/>
    <p:sldId id="358" r:id="rId19"/>
    <p:sldId id="359" r:id="rId20"/>
    <p:sldId id="360" r:id="rId21"/>
    <p:sldId id="362" r:id="rId22"/>
    <p:sldId id="303" r:id="rId23"/>
    <p:sldId id="301" r:id="rId24"/>
  </p:sldIdLst>
  <p:sldSz cx="12192000" cy="6858000"/>
  <p:notesSz cx="6858000" cy="9144000"/>
  <p:custDataLst>
    <p:tags r:id="rId25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31" autoAdjust="0"/>
  </p:normalViewPr>
  <p:slideViewPr>
    <p:cSldViewPr>
      <p:cViewPr varScale="1">
        <p:scale>
          <a:sx n="97" d="100"/>
          <a:sy n="97" d="100"/>
        </p:scale>
        <p:origin x="264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值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Sheet1!$A$2:$A$37</c:f>
              <c:numCache>
                <c:formatCode>General</c:formatCode>
                <c:ptCount val="3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4</c:v>
                </c:pt>
                <c:pt idx="19">
                  <c:v>4</c:v>
                </c:pt>
                <c:pt idx="20">
                  <c:v>4</c:v>
                </c:pt>
                <c:pt idx="21">
                  <c:v>4</c:v>
                </c:pt>
                <c:pt idx="22">
                  <c:v>4</c:v>
                </c:pt>
                <c:pt idx="23">
                  <c:v>4</c:v>
                </c:pt>
                <c:pt idx="24">
                  <c:v>5</c:v>
                </c:pt>
                <c:pt idx="25">
                  <c:v>5</c:v>
                </c:pt>
                <c:pt idx="26">
                  <c:v>5</c:v>
                </c:pt>
                <c:pt idx="27">
                  <c:v>5</c:v>
                </c:pt>
                <c:pt idx="28">
                  <c:v>5</c:v>
                </c:pt>
                <c:pt idx="29">
                  <c:v>5</c:v>
                </c:pt>
                <c:pt idx="30">
                  <c:v>6</c:v>
                </c:pt>
                <c:pt idx="31">
                  <c:v>6</c:v>
                </c:pt>
                <c:pt idx="32">
                  <c:v>6</c:v>
                </c:pt>
                <c:pt idx="33">
                  <c:v>6</c:v>
                </c:pt>
                <c:pt idx="34">
                  <c:v>6</c:v>
                </c:pt>
                <c:pt idx="35">
                  <c:v>6</c:v>
                </c:pt>
              </c:numCache>
            </c:numRef>
          </c:xVal>
          <c:yVal>
            <c:numRef>
              <c:f>Sheet1!$B$2:$B$37</c:f>
              <c:numCache>
                <c:formatCode>General</c:formatCode>
                <c:ptCount val="3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1</c:v>
                </c:pt>
                <c:pt idx="7">
                  <c:v>2</c:v>
                </c:pt>
                <c:pt idx="8">
                  <c:v>3</c:v>
                </c:pt>
                <c:pt idx="9">
                  <c:v>4</c:v>
                </c:pt>
                <c:pt idx="10">
                  <c:v>5</c:v>
                </c:pt>
                <c:pt idx="11">
                  <c:v>6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4</c:v>
                </c:pt>
                <c:pt idx="16">
                  <c:v>5</c:v>
                </c:pt>
                <c:pt idx="17">
                  <c:v>6</c:v>
                </c:pt>
                <c:pt idx="18">
                  <c:v>1</c:v>
                </c:pt>
                <c:pt idx="19">
                  <c:v>2</c:v>
                </c:pt>
                <c:pt idx="20">
                  <c:v>3</c:v>
                </c:pt>
                <c:pt idx="21">
                  <c:v>4</c:v>
                </c:pt>
                <c:pt idx="22">
                  <c:v>5</c:v>
                </c:pt>
                <c:pt idx="23">
                  <c:v>6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1</c:v>
                </c:pt>
                <c:pt idx="31">
                  <c:v>2</c:v>
                </c:pt>
                <c:pt idx="32">
                  <c:v>3</c:v>
                </c:pt>
                <c:pt idx="33">
                  <c:v>4</c:v>
                </c:pt>
                <c:pt idx="34">
                  <c:v>5</c:v>
                </c:pt>
                <c:pt idx="35">
                  <c:v>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EAA-489E-BF75-FC998847CE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9733928"/>
        <c:axId val="449740200"/>
      </c:scatterChart>
      <c:valAx>
        <c:axId val="4497339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b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x</a:t>
                </a:r>
                <a:endParaRPr lang="zh-CN" altLang="en-US"/>
              </a:p>
            </c:rich>
          </c:tx>
          <c:layout>
            <c:manualLayout>
              <c:xMode val="edge"/>
              <c:yMode val="edge"/>
              <c:x val="0.91037821769714355"/>
              <c:y val="0.8651759028434753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b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 smtId="4294967295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49740200"/>
        <c:crosses val="autoZero"/>
        <c:crossBetween val="midCat"/>
      </c:valAx>
      <c:valAx>
        <c:axId val="449740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y</a:t>
                </a:r>
                <a:endParaRPr lang="zh-CN" altLang="en-US"/>
              </a:p>
            </c:rich>
          </c:tx>
          <c:layout>
            <c:manualLayout>
              <c:xMode val="edge"/>
              <c:yMode val="edge"/>
              <c:x val="3.2067142426967621E-2"/>
              <c:y val="4.572010412812233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 smtId="4294967295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4973392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8">
  <cs:axisTitle>
    <cs:lnRef idx="0"/>
    <cs:fillRef idx="0"/>
    <cs:effectRef idx="0"/>
    <cs:fontRef idx="minor">
      <a:schemeClr val="lt1">
        <a:lumMod val="7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image" Target="../media/image47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image" Target="../media/image52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image" Target="../media/image54.emf"/><Relationship Id="rId4" Type="http://schemas.openxmlformats.org/officeDocument/2006/relationships/image" Target="../media/image57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image" Target="../media/image58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7.xml"/><Relationship Id="rId1" Type="http://schemas.openxmlformats.org/officeDocument/2006/relationships/tags" Target="../tags/tag3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1.xml"/><Relationship Id="rId1" Type="http://schemas.openxmlformats.org/officeDocument/2006/relationships/tags" Target="../tags/tag40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4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49.xml"/><Relationship Id="rId4" Type="http://schemas.openxmlformats.org/officeDocument/2006/relationships/tags" Target="../tags/tag48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0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4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1EFAC9-A494-4B22-A0CD-ABEDDF3D93AD}"/>
              </a:ext>
            </a:extLst>
          </p:cNvPr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94B99DE-A32E-44E9-9287-9A93289203CC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308815912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32BC69-11F2-4955-B10C-B846788D8EB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73162D-D807-4D40-A9EB-A62103B65F9B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378668741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EB22A8-1A9B-4412-8156-9680E0CA934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B025CD6-5F44-4C9F-A968-3A84209680F1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8871566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46A7C4-8767-4609-B293-86E821879537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53063F-F5E3-49E0-90CB-8563185EA69B}"/>
              </a:ext>
            </a:extLst>
          </p:cNvPr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0C45D44-F68F-41D1-91A0-AEF77CD67162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976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03727250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A0A38D-9B21-41BC-A94E-C48C30FFC58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40317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324ACBC-4367-4734-A2A3-CDAF84292ED0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40318" y="1681163"/>
            <a:ext cx="515831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AE18728-614B-4044-975E-0A008D4CEBCB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40318" y="2505075"/>
            <a:ext cx="5158316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5A13159-CFA2-4898-B98F-4CDED2A39897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81163"/>
            <a:ext cx="518371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5C87266-B527-4DE6-B143-FE8134B7A3CD}"/>
              </a:ext>
            </a:extLst>
          </p:cNvPr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505075"/>
            <a:ext cx="518371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363385256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CD1D98-18C8-4AB8-AB22-17B9B7FD8788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26117357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339543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AD8CB0-0F90-44D3-B9A2-B90D2B53E5B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40318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E92BE9-1D65-485E-B101-6CB3E5ADDBA4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D0EA9A4-A021-4C5E-B2E9-6D3844079E08}"/>
              </a:ext>
            </a:extLst>
          </p:cNvPr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5275605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59CB2D-83C4-4B81-996E-CC9EE8B6B80E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40318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74D6579-888C-4482-B844-87225B6CE278}"/>
              </a:ext>
            </a:extLst>
          </p:cNvPr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A3998F7-F22E-415E-B786-D77BDD3BDA63}"/>
              </a:ext>
            </a:extLst>
          </p:cNvPr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9320227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27D782-FAE2-4AE1-88E0-556CB86CCD8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A1C6181-368F-4DDD-8F18-D07351B895F5}"/>
              </a:ext>
            </a:extLst>
          </p:cNvPr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376581425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86DEB86-C18A-43D7-A313-6DE470E52003}"/>
              </a:ext>
            </a:extLst>
          </p:cNvPr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51A25A6-75BE-4E32-905F-3819E798BED3}"/>
              </a:ext>
            </a:extLst>
          </p:cNvPr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838201" y="365125"/>
            <a:ext cx="76835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19887444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2996D1-50A1-4E60-8DD1-6424A19DF5B1}"/>
              </a:ext>
            </a:extLst>
          </p:cNvPr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255F38A-B564-4D98-9842-B1C93C0E81E9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4280132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8C615F-1705-4FEA-BC04-87552CA86DC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873F56-50D8-4BE8-B9D3-3A31857A8FE0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3380472514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F6711E-AA35-4AE9-9E27-BB3DE8C1B717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2D07A2B-26AF-44BE-ADEC-DA9C7F0F7EFC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67667549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9CA0D4-4D1D-4D45-B89C-FABA4D244DE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536F51-4240-497C-831B-6451607D39B3}"/>
              </a:ext>
            </a:extLst>
          </p:cNvPr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F79A4EB-7A00-46BA-A4F4-5145AF2ABD85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976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904627911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EB2796-34ED-46D3-AFB0-C43ACD090E1A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40317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C2FA31E-9B77-4533-94FF-86BBC063560C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40318" y="1681163"/>
            <a:ext cx="515831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295D863-E046-4EB0-8D95-C00E85AF90BE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40318" y="2505075"/>
            <a:ext cx="5158316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668F3C8-193E-4841-9A2C-7BE192B38A94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81163"/>
            <a:ext cx="518371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EFD34FB-725A-46AA-982C-D9213826B9B4}"/>
              </a:ext>
            </a:extLst>
          </p:cNvPr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505075"/>
            <a:ext cx="518371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290686453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BBAB1A-C38A-4D73-B4A4-CD6FB6F8FFC0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88796805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35603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2513E1-DD6D-4777-97A2-A06088BE8B0F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40318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3906CB-DC71-4391-B371-AD56FA290D04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8CD5B7B-5D2D-4EEC-B6C7-371B95CD6F03}"/>
              </a:ext>
            </a:extLst>
          </p:cNvPr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953805227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E3A3FE-638E-43E6-AD73-CB180139A5F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40318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656668F-1ED9-4F47-B7CE-EDA849FC993A}"/>
              </a:ext>
            </a:extLst>
          </p:cNvPr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5BC0448-BA1A-4727-B6F8-8B1A13288C8C}"/>
              </a:ext>
            </a:extLst>
          </p:cNvPr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753421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04FAFB-6AF5-41A0-82AA-A398D3845938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D8A72F5-DAFD-46DC-9412-9923DF2BE716}"/>
              </a:ext>
            </a:extLst>
          </p:cNvPr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413429589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CACEE17-CB24-4DD9-9785-2C59A3D48A89}"/>
              </a:ext>
            </a:extLst>
          </p:cNvPr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31F8E84-80F7-4C57-9B2D-654F853A8AE6}"/>
              </a:ext>
            </a:extLst>
          </p:cNvPr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838201" y="365125"/>
            <a:ext cx="76835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225343436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80255" y="677863"/>
            <a:ext cx="11431488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1632748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file:///D:\qq&#25991;&#20214;\712321467\Image\C2C\Image2\%7b75232B38-A165-1FB7-499C-2E1C792CACB5%7d.png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18" Type="http://schemas.openxmlformats.org/officeDocument/2006/relationships/tags" Target="../tags/tag32.xml"/><Relationship Id="rId3" Type="http://schemas.openxmlformats.org/officeDocument/2006/relationships/slideLayout" Target="../slideLayouts/slideLayout14.xml"/><Relationship Id="rId21" Type="http://schemas.openxmlformats.org/officeDocument/2006/relationships/tags" Target="../tags/tag35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ags" Target="../tags/tag31.xml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30.xml"/><Relationship Id="rId20" Type="http://schemas.openxmlformats.org/officeDocument/2006/relationships/tags" Target="../tags/tag34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file:///D:\qq&#25991;&#20214;\712321467\Image\C2C\Image2\%7b75232B38-A165-1FB7-499C-2E1C792CACB5%7d.png" TargetMode="External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29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19" Type="http://schemas.openxmlformats.org/officeDocument/2006/relationships/tags" Target="../tags/tag33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28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5" r:link="rId16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>
            <a:extLst>
              <a:ext uri="{FF2B5EF4-FFF2-40B4-BE49-F238E27FC236}">
                <a16:creationId xmlns:a16="http://schemas.microsoft.com/office/drawing/2014/main" id="{230BDDB3-D1E2-4B6C-86AE-18DAA30E79E1}"/>
              </a:ext>
            </a:extLst>
          </p:cNvPr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00741" y="5867400"/>
            <a:ext cx="307777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800">
                <a:solidFill>
                  <a:srgbClr val="99CCFF"/>
                </a:solidFill>
              </a:rPr>
              <a:t>讲课人：邢启强</a:t>
            </a:r>
          </a:p>
        </p:txBody>
      </p:sp>
      <p:sp>
        <p:nvSpPr>
          <p:cNvPr id="20483" name="AutoShape 3">
            <a:hlinkClick r:id="" action="ppaction://hlinkshowjump?jump=lastslide" highlightClick="1"/>
            <a:extLst>
              <a:ext uri="{FF2B5EF4-FFF2-40B4-BE49-F238E27FC236}">
                <a16:creationId xmlns:a16="http://schemas.microsoft.com/office/drawing/2014/main" id="{98109FFF-01CD-42BB-AB60-65455FC62D92}"/>
              </a:ext>
            </a:extLst>
          </p:cNvPr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6568" y="6661150"/>
            <a:ext cx="2544233" cy="196850"/>
          </a:xfrm>
          <a:prstGeom prst="actionButtonEnd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84" name="AutoShape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62069E4-4441-4257-8177-7F9984B3CD8E}"/>
              </a:ext>
            </a:extLst>
          </p:cNvPr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544233" y="6669088"/>
            <a:ext cx="2590800" cy="188912"/>
          </a:xfrm>
          <a:prstGeom prst="actionButtonForwardNex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85" name="AutoShape 5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D9A817A0-6029-443A-AC2E-F67235A2E34C}"/>
              </a:ext>
            </a:extLst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4944534" y="6669088"/>
            <a:ext cx="2783417" cy="188912"/>
          </a:xfrm>
          <a:prstGeom prst="actionButtonBackPrevious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id="{EC6850B0-3B4A-4958-92E9-08BF730F989D}"/>
              </a:ext>
            </a:extLst>
          </p:cNvPr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9347200" y="6381750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 eaLnBrk="0" hangingPunct="0"/>
            <a:fld id="{BECDFC33-F73B-4CC4-8F8D-07103F23C39A}" type="slidenum">
              <a:rPr lang="en-US" altLang="zh-CN" sz="1400"/>
              <a:pPr algn="r" eaLnBrk="0" hangingPunct="0"/>
              <a:t>‹#›</a:t>
            </a:fld>
            <a:endParaRPr lang="en-US" altLang="zh-CN" sz="1400"/>
          </a:p>
        </p:txBody>
      </p:sp>
      <p:sp>
        <p:nvSpPr>
          <p:cNvPr id="20487" name="AutoShape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E1BD34D-4CD2-4F67-A65B-5DF0088E76C0}"/>
              </a:ext>
            </a:extLst>
          </p:cNvPr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727952" y="6669088"/>
            <a:ext cx="2305049" cy="188912"/>
          </a:xfrm>
          <a:prstGeom prst="actionButtonBeginning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88" name="AutoShape 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B013C153-0E39-424E-A5D4-EE923DE1F725}"/>
              </a:ext>
            </a:extLst>
          </p:cNvPr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0033000" y="6669088"/>
            <a:ext cx="2159000" cy="188912"/>
          </a:xfrm>
          <a:prstGeom prst="actionButtonReturn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20489" name="图片 1073743875" descr="学科网 zxxk.com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3" r:link="rId24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3" Type="http://schemas.openxmlformats.org/officeDocument/2006/relationships/tags" Target="../tags/tag64.xml"/><Relationship Id="rId7" Type="http://schemas.openxmlformats.org/officeDocument/2006/relationships/tags" Target="../tags/tag68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10" Type="http://schemas.openxmlformats.org/officeDocument/2006/relationships/slideLayout" Target="../slideLayouts/slideLayout23.xml"/><Relationship Id="rId4" Type="http://schemas.openxmlformats.org/officeDocument/2006/relationships/tags" Target="../tags/tag65.xml"/><Relationship Id="rId9" Type="http://schemas.openxmlformats.org/officeDocument/2006/relationships/tags" Target="../tags/tag7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4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78.xml"/><Relationship Id="rId4" Type="http://schemas.openxmlformats.org/officeDocument/2006/relationships/tags" Target="../tags/tag7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5.png"/><Relationship Id="rId3" Type="http://schemas.openxmlformats.org/officeDocument/2006/relationships/tags" Target="../tags/tag81.xml"/><Relationship Id="rId7" Type="http://schemas.openxmlformats.org/officeDocument/2006/relationships/tags" Target="../tags/tag85.xml"/><Relationship Id="rId12" Type="http://schemas.openxmlformats.org/officeDocument/2006/relationships/tags" Target="../tags/tag115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10" Type="http://schemas.openxmlformats.org/officeDocument/2006/relationships/image" Target="../media/image4.png"/><Relationship Id="rId4" Type="http://schemas.openxmlformats.org/officeDocument/2006/relationships/tags" Target="../tags/tag82.xml"/><Relationship Id="rId9" Type="http://schemas.openxmlformats.org/officeDocument/2006/relationships/tags" Target="../tags/tag1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7.png"/><Relationship Id="rId3" Type="http://schemas.openxmlformats.org/officeDocument/2006/relationships/tags" Target="../tags/tag88.xml"/><Relationship Id="rId7" Type="http://schemas.openxmlformats.org/officeDocument/2006/relationships/tags" Target="../tags/tag92.xml"/><Relationship Id="rId12" Type="http://schemas.openxmlformats.org/officeDocument/2006/relationships/tags" Target="../tags/tag125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10" Type="http://schemas.openxmlformats.org/officeDocument/2006/relationships/image" Target="../media/image6.png"/><Relationship Id="rId4" Type="http://schemas.openxmlformats.org/officeDocument/2006/relationships/tags" Target="../tags/tag89.xml"/><Relationship Id="rId9" Type="http://schemas.openxmlformats.org/officeDocument/2006/relationships/tags" Target="../tags/tag12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image" Target="../media/image9.png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tags" Target="../tags/tag133.xml"/><Relationship Id="rId5" Type="http://schemas.openxmlformats.org/officeDocument/2006/relationships/tags" Target="../tags/tag97.xml"/><Relationship Id="rId15" Type="http://schemas.openxmlformats.org/officeDocument/2006/relationships/image" Target="../media/image10.png"/><Relationship Id="rId10" Type="http://schemas.openxmlformats.org/officeDocument/2006/relationships/image" Target="../media/image8.png"/><Relationship Id="rId4" Type="http://schemas.openxmlformats.org/officeDocument/2006/relationships/tags" Target="../tags/tag96.xml"/><Relationship Id="rId9" Type="http://schemas.openxmlformats.org/officeDocument/2006/relationships/tags" Target="../tags/tag131.xml"/><Relationship Id="rId14" Type="http://schemas.openxmlformats.org/officeDocument/2006/relationships/tags" Target="../tags/tag13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07.xml"/><Relationship Id="rId13" Type="http://schemas.openxmlformats.org/officeDocument/2006/relationships/tags" Target="../tags/tag143.xml"/><Relationship Id="rId18" Type="http://schemas.openxmlformats.org/officeDocument/2006/relationships/image" Target="../media/image14.png"/><Relationship Id="rId3" Type="http://schemas.openxmlformats.org/officeDocument/2006/relationships/tags" Target="../tags/tag102.xml"/><Relationship Id="rId21" Type="http://schemas.openxmlformats.org/officeDocument/2006/relationships/image" Target="../media/image15.png"/><Relationship Id="rId7" Type="http://schemas.openxmlformats.org/officeDocument/2006/relationships/tags" Target="../tags/tag106.xml"/><Relationship Id="rId12" Type="http://schemas.openxmlformats.org/officeDocument/2006/relationships/image" Target="../media/image11.png"/><Relationship Id="rId17" Type="http://schemas.openxmlformats.org/officeDocument/2006/relationships/tags" Target="../tags/tag149.xml"/><Relationship Id="rId2" Type="http://schemas.openxmlformats.org/officeDocument/2006/relationships/tags" Target="../tags/tag101.xml"/><Relationship Id="rId16" Type="http://schemas.openxmlformats.org/officeDocument/2006/relationships/image" Target="../media/image13.png"/><Relationship Id="rId20" Type="http://schemas.openxmlformats.org/officeDocument/2006/relationships/tags" Target="../tags/tag151.xml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11" Type="http://schemas.openxmlformats.org/officeDocument/2006/relationships/tags" Target="../tags/tag139.xml"/><Relationship Id="rId5" Type="http://schemas.openxmlformats.org/officeDocument/2006/relationships/tags" Target="../tags/tag104.xml"/><Relationship Id="rId15" Type="http://schemas.openxmlformats.org/officeDocument/2006/relationships/tags" Target="../tags/tag147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03.xml"/><Relationship Id="rId9" Type="http://schemas.openxmlformats.org/officeDocument/2006/relationships/tags" Target="../tags/tag108.xml"/><Relationship Id="rId1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ags" Target="../tags/tag160.xml"/><Relationship Id="rId18" Type="http://schemas.openxmlformats.org/officeDocument/2006/relationships/image" Target="../media/image4.wmf"/><Relationship Id="rId3" Type="http://schemas.openxmlformats.org/officeDocument/2006/relationships/tags" Target="../tags/tag110.xml"/><Relationship Id="rId7" Type="http://schemas.openxmlformats.org/officeDocument/2006/relationships/tags" Target="../tags/tag116.xml"/><Relationship Id="rId12" Type="http://schemas.openxmlformats.org/officeDocument/2006/relationships/image" Target="../media/image17.png"/><Relationship Id="rId17" Type="http://schemas.openxmlformats.org/officeDocument/2006/relationships/oleObject" Target="../embeddings/oleObject1.bin"/><Relationship Id="rId2" Type="http://schemas.openxmlformats.org/officeDocument/2006/relationships/tags" Target="../tags/tag109.xml"/><Relationship Id="rId16" Type="http://schemas.openxmlformats.org/officeDocument/2006/relationships/image" Target="../media/image19.png"/><Relationship Id="rId1" Type="http://schemas.openxmlformats.org/officeDocument/2006/relationships/vmlDrawing" Target="../drawings/vmlDrawing1.vml"/><Relationship Id="rId6" Type="http://schemas.openxmlformats.org/officeDocument/2006/relationships/tags" Target="../tags/tag114.xml"/><Relationship Id="rId11" Type="http://schemas.openxmlformats.org/officeDocument/2006/relationships/tags" Target="../tags/tag158.xml"/><Relationship Id="rId5" Type="http://schemas.openxmlformats.org/officeDocument/2006/relationships/tags" Target="../tags/tag112.xml"/><Relationship Id="rId15" Type="http://schemas.openxmlformats.org/officeDocument/2006/relationships/tags" Target="../tags/tag162.xml"/><Relationship Id="rId10" Type="http://schemas.openxmlformats.org/officeDocument/2006/relationships/image" Target="../media/image16.png"/><Relationship Id="rId4" Type="http://schemas.openxmlformats.org/officeDocument/2006/relationships/tags" Target="../tags/tag111.xml"/><Relationship Id="rId9" Type="http://schemas.openxmlformats.org/officeDocument/2006/relationships/tags" Target="../tags/tag154.xml"/><Relationship Id="rId1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26.xml"/><Relationship Id="rId13" Type="http://schemas.openxmlformats.org/officeDocument/2006/relationships/image" Target="../media/image21.png"/><Relationship Id="rId18" Type="http://schemas.openxmlformats.org/officeDocument/2006/relationships/tags" Target="../tags/tag175.xml"/><Relationship Id="rId3" Type="http://schemas.openxmlformats.org/officeDocument/2006/relationships/tags" Target="../tags/tag119.xml"/><Relationship Id="rId7" Type="http://schemas.openxmlformats.org/officeDocument/2006/relationships/tags" Target="../tags/tag124.xml"/><Relationship Id="rId12" Type="http://schemas.openxmlformats.org/officeDocument/2006/relationships/tags" Target="../tags/tag169.xml"/><Relationship Id="rId17" Type="http://schemas.openxmlformats.org/officeDocument/2006/relationships/image" Target="../media/image23.png"/><Relationship Id="rId2" Type="http://schemas.openxmlformats.org/officeDocument/2006/relationships/tags" Target="../tags/tag118.xml"/><Relationship Id="rId16" Type="http://schemas.openxmlformats.org/officeDocument/2006/relationships/tags" Target="../tags/tag173.xml"/><Relationship Id="rId1" Type="http://schemas.openxmlformats.org/officeDocument/2006/relationships/tags" Target="../tags/tag117.xml"/><Relationship Id="rId6" Type="http://schemas.openxmlformats.org/officeDocument/2006/relationships/tags" Target="../tags/tag122.xml"/><Relationship Id="rId11" Type="http://schemas.openxmlformats.org/officeDocument/2006/relationships/image" Target="../media/image20.png"/><Relationship Id="rId5" Type="http://schemas.openxmlformats.org/officeDocument/2006/relationships/tags" Target="../tags/tag121.xml"/><Relationship Id="rId15" Type="http://schemas.openxmlformats.org/officeDocument/2006/relationships/image" Target="../media/image22.png"/><Relationship Id="rId10" Type="http://schemas.openxmlformats.org/officeDocument/2006/relationships/tags" Target="../tags/tag165.xml"/><Relationship Id="rId19" Type="http://schemas.openxmlformats.org/officeDocument/2006/relationships/image" Target="../media/image24.png"/><Relationship Id="rId4" Type="http://schemas.openxmlformats.org/officeDocument/2006/relationships/tags" Target="../tags/tag120.xml"/><Relationship Id="rId9" Type="http://schemas.openxmlformats.org/officeDocument/2006/relationships/slideLayout" Target="../slideLayouts/slideLayout18.xml"/><Relationship Id="rId14" Type="http://schemas.openxmlformats.org/officeDocument/2006/relationships/tags" Target="../tags/tag17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37.xml"/><Relationship Id="rId13" Type="http://schemas.openxmlformats.org/officeDocument/2006/relationships/image" Target="../media/image25.png"/><Relationship Id="rId18" Type="http://schemas.openxmlformats.org/officeDocument/2006/relationships/tags" Target="../tags/tag189.xml"/><Relationship Id="rId3" Type="http://schemas.openxmlformats.org/officeDocument/2006/relationships/tags" Target="../tags/tag129.xml"/><Relationship Id="rId21" Type="http://schemas.openxmlformats.org/officeDocument/2006/relationships/image" Target="../media/image29.png"/><Relationship Id="rId7" Type="http://schemas.openxmlformats.org/officeDocument/2006/relationships/tags" Target="../tags/tag135.xml"/><Relationship Id="rId12" Type="http://schemas.openxmlformats.org/officeDocument/2006/relationships/tags" Target="../tags/tag182.xml"/><Relationship Id="rId17" Type="http://schemas.openxmlformats.org/officeDocument/2006/relationships/image" Target="../media/image27.png"/><Relationship Id="rId2" Type="http://schemas.openxmlformats.org/officeDocument/2006/relationships/tags" Target="../tags/tag128.xml"/><Relationship Id="rId16" Type="http://schemas.openxmlformats.org/officeDocument/2006/relationships/tags" Target="../tags/tag187.xml"/><Relationship Id="rId20" Type="http://schemas.openxmlformats.org/officeDocument/2006/relationships/tags" Target="../tags/tag191.xml"/><Relationship Id="rId1" Type="http://schemas.openxmlformats.org/officeDocument/2006/relationships/tags" Target="../tags/tag127.xml"/><Relationship Id="rId6" Type="http://schemas.openxmlformats.org/officeDocument/2006/relationships/tags" Target="../tags/tag134.xml"/><Relationship Id="rId11" Type="http://schemas.openxmlformats.org/officeDocument/2006/relationships/slideLayout" Target="../slideLayouts/slideLayout18.xml"/><Relationship Id="rId24" Type="http://schemas.openxmlformats.org/officeDocument/2006/relationships/image" Target="../media/image30.png"/><Relationship Id="rId5" Type="http://schemas.openxmlformats.org/officeDocument/2006/relationships/tags" Target="../tags/tag132.xml"/><Relationship Id="rId15" Type="http://schemas.openxmlformats.org/officeDocument/2006/relationships/image" Target="../media/image26.png"/><Relationship Id="rId23" Type="http://schemas.openxmlformats.org/officeDocument/2006/relationships/tags" Target="../tags/tag193.xml"/><Relationship Id="rId10" Type="http://schemas.openxmlformats.org/officeDocument/2006/relationships/tags" Target="../tags/tag140.xml"/><Relationship Id="rId19" Type="http://schemas.openxmlformats.org/officeDocument/2006/relationships/image" Target="../media/image28.png"/><Relationship Id="rId4" Type="http://schemas.openxmlformats.org/officeDocument/2006/relationships/tags" Target="../tags/tag130.xml"/><Relationship Id="rId9" Type="http://schemas.openxmlformats.org/officeDocument/2006/relationships/tags" Target="../tags/tag138.xml"/><Relationship Id="rId14" Type="http://schemas.openxmlformats.org/officeDocument/2006/relationships/tags" Target="../tags/tag18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52.xml"/><Relationship Id="rId13" Type="http://schemas.openxmlformats.org/officeDocument/2006/relationships/image" Target="../media/image31.png"/><Relationship Id="rId18" Type="http://schemas.openxmlformats.org/officeDocument/2006/relationships/tags" Target="../tags/tag206.xml"/><Relationship Id="rId3" Type="http://schemas.openxmlformats.org/officeDocument/2006/relationships/tags" Target="../tags/tag144.xml"/><Relationship Id="rId21" Type="http://schemas.openxmlformats.org/officeDocument/2006/relationships/image" Target="../media/image34.png"/><Relationship Id="rId7" Type="http://schemas.openxmlformats.org/officeDocument/2006/relationships/tags" Target="../tags/tag150.xml"/><Relationship Id="rId12" Type="http://schemas.openxmlformats.org/officeDocument/2006/relationships/tags" Target="../tags/tag199.xml"/><Relationship Id="rId17" Type="http://schemas.openxmlformats.org/officeDocument/2006/relationships/image" Target="../media/image32.png"/><Relationship Id="rId2" Type="http://schemas.openxmlformats.org/officeDocument/2006/relationships/tags" Target="../tags/tag142.xml"/><Relationship Id="rId16" Type="http://schemas.openxmlformats.org/officeDocument/2006/relationships/tags" Target="../tags/tag204.xml"/><Relationship Id="rId20" Type="http://schemas.openxmlformats.org/officeDocument/2006/relationships/tags" Target="../tags/tag208.xml"/><Relationship Id="rId1" Type="http://schemas.openxmlformats.org/officeDocument/2006/relationships/tags" Target="../tags/tag141.xml"/><Relationship Id="rId6" Type="http://schemas.openxmlformats.org/officeDocument/2006/relationships/tags" Target="../tags/tag148.xml"/><Relationship Id="rId11" Type="http://schemas.openxmlformats.org/officeDocument/2006/relationships/slideLayout" Target="../slideLayouts/slideLayout18.xml"/><Relationship Id="rId24" Type="http://schemas.openxmlformats.org/officeDocument/2006/relationships/image" Target="../media/image35.png"/><Relationship Id="rId5" Type="http://schemas.openxmlformats.org/officeDocument/2006/relationships/tags" Target="../tags/tag146.xml"/><Relationship Id="rId15" Type="http://schemas.openxmlformats.org/officeDocument/2006/relationships/image" Target="../media/image26.png"/><Relationship Id="rId23" Type="http://schemas.openxmlformats.org/officeDocument/2006/relationships/tags" Target="../tags/tag210.xml"/><Relationship Id="rId10" Type="http://schemas.openxmlformats.org/officeDocument/2006/relationships/tags" Target="../tags/tag155.xml"/><Relationship Id="rId19" Type="http://schemas.openxmlformats.org/officeDocument/2006/relationships/image" Target="../media/image33.png"/><Relationship Id="rId4" Type="http://schemas.openxmlformats.org/officeDocument/2006/relationships/tags" Target="../tags/tag145.xml"/><Relationship Id="rId9" Type="http://schemas.openxmlformats.org/officeDocument/2006/relationships/tags" Target="../tags/tag153.xml"/><Relationship Id="rId14" Type="http://schemas.openxmlformats.org/officeDocument/2006/relationships/tags" Target="../tags/tag20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67.xml"/><Relationship Id="rId13" Type="http://schemas.openxmlformats.org/officeDocument/2006/relationships/tags" Target="../tags/tag216.xml"/><Relationship Id="rId18" Type="http://schemas.openxmlformats.org/officeDocument/2006/relationships/image" Target="../media/image38.png"/><Relationship Id="rId3" Type="http://schemas.openxmlformats.org/officeDocument/2006/relationships/tags" Target="../tags/tag159.xml"/><Relationship Id="rId21" Type="http://schemas.openxmlformats.org/officeDocument/2006/relationships/tags" Target="../tags/tag224.xml"/><Relationship Id="rId7" Type="http://schemas.openxmlformats.org/officeDocument/2006/relationships/tags" Target="../tags/tag166.xml"/><Relationship Id="rId12" Type="http://schemas.openxmlformats.org/officeDocument/2006/relationships/slideLayout" Target="../slideLayouts/slideLayout18.xml"/><Relationship Id="rId17" Type="http://schemas.openxmlformats.org/officeDocument/2006/relationships/tags" Target="../tags/tag220.xml"/><Relationship Id="rId2" Type="http://schemas.openxmlformats.org/officeDocument/2006/relationships/tags" Target="../tags/tag157.xml"/><Relationship Id="rId16" Type="http://schemas.openxmlformats.org/officeDocument/2006/relationships/image" Target="../media/image37.png"/><Relationship Id="rId20" Type="http://schemas.openxmlformats.org/officeDocument/2006/relationships/image" Target="../media/image39.png"/><Relationship Id="rId1" Type="http://schemas.openxmlformats.org/officeDocument/2006/relationships/tags" Target="../tags/tag156.xml"/><Relationship Id="rId6" Type="http://schemas.openxmlformats.org/officeDocument/2006/relationships/tags" Target="../tags/tag164.xml"/><Relationship Id="rId11" Type="http://schemas.openxmlformats.org/officeDocument/2006/relationships/tags" Target="../tags/tag172.xml"/><Relationship Id="rId5" Type="http://schemas.openxmlformats.org/officeDocument/2006/relationships/tags" Target="../tags/tag163.xml"/><Relationship Id="rId15" Type="http://schemas.openxmlformats.org/officeDocument/2006/relationships/tags" Target="../tags/tag218.xml"/><Relationship Id="rId23" Type="http://schemas.openxmlformats.org/officeDocument/2006/relationships/chart" Target="../charts/chart1.xml"/><Relationship Id="rId10" Type="http://schemas.openxmlformats.org/officeDocument/2006/relationships/tags" Target="../tags/tag170.xml"/><Relationship Id="rId19" Type="http://schemas.openxmlformats.org/officeDocument/2006/relationships/tags" Target="../tags/tag222.xml"/><Relationship Id="rId4" Type="http://schemas.openxmlformats.org/officeDocument/2006/relationships/tags" Target="../tags/tag161.xml"/><Relationship Id="rId9" Type="http://schemas.openxmlformats.org/officeDocument/2006/relationships/tags" Target="../tags/tag168.xml"/><Relationship Id="rId14" Type="http://schemas.openxmlformats.org/officeDocument/2006/relationships/image" Target="../media/image36.png"/><Relationship Id="rId22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83.xml"/><Relationship Id="rId13" Type="http://schemas.openxmlformats.org/officeDocument/2006/relationships/image" Target="../media/image43.png"/><Relationship Id="rId3" Type="http://schemas.openxmlformats.org/officeDocument/2006/relationships/tags" Target="../tags/tag177.xml"/><Relationship Id="rId7" Type="http://schemas.openxmlformats.org/officeDocument/2006/relationships/tags" Target="../tags/tag181.xml"/><Relationship Id="rId12" Type="http://schemas.openxmlformats.org/officeDocument/2006/relationships/image" Target="../media/image42.png"/><Relationship Id="rId2" Type="http://schemas.openxmlformats.org/officeDocument/2006/relationships/tags" Target="../tags/tag176.xml"/><Relationship Id="rId16" Type="http://schemas.openxmlformats.org/officeDocument/2006/relationships/image" Target="../media/image46.png"/><Relationship Id="rId1" Type="http://schemas.openxmlformats.org/officeDocument/2006/relationships/tags" Target="../tags/tag174.xml"/><Relationship Id="rId6" Type="http://schemas.openxmlformats.org/officeDocument/2006/relationships/tags" Target="../tags/tag180.xml"/><Relationship Id="rId11" Type="http://schemas.openxmlformats.org/officeDocument/2006/relationships/image" Target="../media/image41.png"/><Relationship Id="rId5" Type="http://schemas.openxmlformats.org/officeDocument/2006/relationships/tags" Target="../tags/tag179.xml"/><Relationship Id="rId15" Type="http://schemas.openxmlformats.org/officeDocument/2006/relationships/image" Target="../media/image45.pn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78.xml"/><Relationship Id="rId9" Type="http://schemas.openxmlformats.org/officeDocument/2006/relationships/tags" Target="../tags/tag185.xml"/><Relationship Id="rId1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.wmf"/><Relationship Id="rId9" Type="http://schemas.openxmlformats.org/officeDocument/2006/relationships/slide" Target="slide2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4.vml"/><Relationship Id="rId6" Type="http://schemas.openxmlformats.org/officeDocument/2006/relationships/image" Target="&#35838;&#22530;&#32451;.TIF" TargetMode="External"/><Relationship Id="rId5" Type="http://schemas.openxmlformats.org/officeDocument/2006/relationships/image" Target="../media/image49.png"/><Relationship Id="rId4" Type="http://schemas.openxmlformats.org/officeDocument/2006/relationships/image" Target="../media/image47.emf"/><Relationship Id="rId9" Type="http://schemas.openxmlformats.org/officeDocument/2006/relationships/slide" Target="slide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slide" Target="slide21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1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50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slide" Target="slide21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3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52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5.emf"/><Relationship Id="rId11" Type="http://schemas.openxmlformats.org/officeDocument/2006/relationships/slide" Target="slide21.xml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57.emf"/><Relationship Id="rId4" Type="http://schemas.openxmlformats.org/officeDocument/2006/relationships/image" Target="../media/image54.emf"/><Relationship Id="rId9" Type="http://schemas.openxmlformats.org/officeDocument/2006/relationships/oleObject" Target="../embeddings/oleObject14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9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58.emf"/><Relationship Id="rId9" Type="http://schemas.openxmlformats.org/officeDocument/2006/relationships/slide" Target="slide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任意形状 21"/>
          <p:cNvSpPr/>
          <p:nvPr>
            <p:custDataLst>
              <p:tags r:id="rId1"/>
            </p:custDataLst>
          </p:nvPr>
        </p:nvSpPr>
        <p:spPr>
          <a:xfrm rot="10800000" flipV="1">
            <a:off x="8187533" y="1898651"/>
            <a:ext cx="4010025" cy="2665413"/>
          </a:xfrm>
          <a:custGeom>
            <a:avLst/>
            <a:gdLst>
              <a:gd name="connsiteX0" fmla="*/ 0 w 8124379"/>
              <a:gd name="connsiteY0" fmla="*/ 1658257 h 1658257"/>
              <a:gd name="connsiteX1" fmla="*/ 8124379 w 8124379"/>
              <a:gd name="connsiteY1" fmla="*/ 1658257 h 1658257"/>
              <a:gd name="connsiteX2" fmla="*/ 4646627 w 8124379"/>
              <a:gd name="connsiteY2" fmla="*/ 0 h 1658257"/>
              <a:gd name="connsiteX3" fmla="*/ 0 w 8124379"/>
              <a:gd name="connsiteY3" fmla="*/ 0 h 1658257"/>
              <a:gd name="connsiteX4" fmla="*/ 0 w 8124379"/>
              <a:gd name="connsiteY4" fmla="*/ 1658257 h 1658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4379" h="1658256">
                <a:moveTo>
                  <a:pt x="0" y="1658257"/>
                </a:moveTo>
                <a:lnTo>
                  <a:pt x="8124379" y="1658257"/>
                </a:lnTo>
                <a:lnTo>
                  <a:pt x="4646627" y="0"/>
                </a:lnTo>
                <a:lnTo>
                  <a:pt x="0" y="0"/>
                </a:lnTo>
                <a:lnTo>
                  <a:pt x="0" y="1658257"/>
                </a:lnTo>
                <a:close/>
              </a:path>
            </a:pathLst>
          </a:custGeom>
          <a:solidFill>
            <a:srgbClr val="92D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kumimoji="1" lang="zh-CN" altLang="en-US" kern="0">
              <a:solidFill>
                <a:srgbClr val="FFFFFF"/>
              </a:solidFill>
              <a:latin typeface="DengXian"/>
            </a:endParaRPr>
          </a:p>
        </p:txBody>
      </p:sp>
      <p:cxnSp>
        <p:nvCxnSpPr>
          <p:cNvPr id="43" name="直线连接符 28"/>
          <p:cNvCxnSpPr>
            <a:cxnSpLocks noChangeShapeType="1"/>
            <a:endCxn id="42" idx="2"/>
          </p:cNvCxnSpPr>
          <p:nvPr>
            <p:custDataLst>
              <p:tags r:id="rId2"/>
            </p:custDataLst>
          </p:nvPr>
        </p:nvCxnSpPr>
        <p:spPr bwMode="auto">
          <a:xfrm flipV="1">
            <a:off x="6642894" y="1898650"/>
            <a:ext cx="3261184" cy="4959350"/>
          </a:xfrm>
          <a:prstGeom prst="line">
            <a:avLst/>
          </a:prstGeom>
          <a:noFill/>
          <a:ln w="57150" algn="ctr">
            <a:solidFill>
              <a:schemeClr val="accent6">
                <a:lumMod val="60000"/>
                <a:lumOff val="40000"/>
              </a:schemeClr>
            </a:solidFill>
            <a:miter lim="800000"/>
          </a:ln>
        </p:spPr>
      </p:cxnSp>
      <p:sp>
        <p:nvSpPr>
          <p:cNvPr id="47" name="文本框 1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508930" y="3030227"/>
            <a:ext cx="2236510" cy="12618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kumimoji="1" lang="zh-CN" altLang="en-US" sz="560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6350" stA="50000" endA="300" endPos="50000" dist="29997" dir="5400000" sy="-100000" algn="bl" rotWithShape="0"/>
                </a:effectLst>
                <a:latin typeface="隶书" pitchFamily="49" charset="-122"/>
                <a:ea typeface="隶书" pitchFamily="49" charset="-122"/>
              </a:rPr>
              <a:t>数学</a:t>
            </a:r>
            <a:endParaRPr kumimoji="1" lang="en-US" altLang="zh-CN" sz="560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  <a:reflection blurRad="6350" stA="50000" endA="300" endPos="50000" dist="29997" dir="5400000" sy="-100000" algn="bl" rotWithShape="0"/>
              </a:effectLst>
              <a:latin typeface="隶书" pitchFamily="49" charset="-122"/>
              <a:ea typeface="隶书" pitchFamily="49" charset="-122"/>
            </a:endParaRPr>
          </a:p>
          <a:p>
            <a:pPr algn="ctr">
              <a:defRPr/>
            </a:pPr>
            <a:r>
              <a:rPr kumimoji="1" lang="zh-CN" altLang="en-US" sz="200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6350" stA="50000" endA="300" endPos="50000" dist="29997" dir="5400000" sy="-100000" algn="bl" rotWithShape="0"/>
                </a:effectLst>
                <a:latin typeface="隶书" pitchFamily="49" charset="-122"/>
                <a:ea typeface="隶书" pitchFamily="49" charset="-122"/>
              </a:rPr>
              <a:t>选择性必修第三册</a:t>
            </a:r>
          </a:p>
        </p:txBody>
      </p:sp>
      <p:sp>
        <p:nvSpPr>
          <p:cNvPr id="48" name="任意形状 23"/>
          <p:cNvSpPr/>
          <p:nvPr>
            <p:custDataLst>
              <p:tags r:id="rId4"/>
            </p:custDataLst>
          </p:nvPr>
        </p:nvSpPr>
        <p:spPr>
          <a:xfrm flipV="1">
            <a:off x="795" y="1892300"/>
            <a:ext cx="9453563" cy="2654300"/>
          </a:xfrm>
          <a:custGeom>
            <a:avLst/>
            <a:gdLst>
              <a:gd name="connsiteX0" fmla="*/ 0 w 7264400"/>
              <a:gd name="connsiteY0" fmla="*/ 2654300 h 2654300"/>
              <a:gd name="connsiteX1" fmla="*/ 7264400 w 7264400"/>
              <a:gd name="connsiteY1" fmla="*/ 2654300 h 2654300"/>
              <a:gd name="connsiteX2" fmla="*/ 5804535 w 7264400"/>
              <a:gd name="connsiteY2" fmla="*/ 0 h 2654300"/>
              <a:gd name="connsiteX3" fmla="*/ 0 w 7264400"/>
              <a:gd name="connsiteY3" fmla="*/ 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64400" h="2654300">
                <a:moveTo>
                  <a:pt x="0" y="2654300"/>
                </a:moveTo>
                <a:lnTo>
                  <a:pt x="7264400" y="2654300"/>
                </a:lnTo>
                <a:lnTo>
                  <a:pt x="580453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kumimoji="1" lang="zh-CN" altLang="en-US" kern="0">
              <a:solidFill>
                <a:srgbClr val="FFFFFF"/>
              </a:solidFill>
              <a:latin typeface="DengXian"/>
            </a:endParaRPr>
          </a:p>
        </p:txBody>
      </p:sp>
      <p:sp>
        <p:nvSpPr>
          <p:cNvPr id="49" name="任意形状 21"/>
          <p:cNvSpPr/>
          <p:nvPr>
            <p:custDataLst>
              <p:tags r:id="rId5"/>
            </p:custDataLst>
          </p:nvPr>
        </p:nvSpPr>
        <p:spPr>
          <a:xfrm flipV="1">
            <a:off x="795" y="2794001"/>
            <a:ext cx="8805863" cy="1763713"/>
          </a:xfrm>
          <a:custGeom>
            <a:avLst/>
            <a:gdLst>
              <a:gd name="connsiteX0" fmla="*/ 0 w 6716578"/>
              <a:gd name="connsiteY0" fmla="*/ 1658257 h 1658257"/>
              <a:gd name="connsiteX1" fmla="*/ 6716578 w 6716578"/>
              <a:gd name="connsiteY1" fmla="*/ 1658257 h 1658257"/>
              <a:gd name="connsiteX2" fmla="*/ 5804536 w 6716578"/>
              <a:gd name="connsiteY2" fmla="*/ 0 h 1658257"/>
              <a:gd name="connsiteX3" fmla="*/ 0 w 6716578"/>
              <a:gd name="connsiteY3" fmla="*/ 0 h 1658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6578" h="1658256">
                <a:moveTo>
                  <a:pt x="0" y="1658257"/>
                </a:moveTo>
                <a:lnTo>
                  <a:pt x="6716578" y="1658257"/>
                </a:lnTo>
                <a:lnTo>
                  <a:pt x="5804536" y="0"/>
                </a:lnTo>
                <a:lnTo>
                  <a:pt x="0" y="0"/>
                </a:lnTo>
                <a:close/>
              </a:path>
            </a:pathLst>
          </a:custGeom>
          <a:solidFill>
            <a:srgbClr val="92D050">
              <a:alpha val="78824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kumimoji="1" lang="zh-CN" altLang="en-US" kern="0">
              <a:solidFill>
                <a:srgbClr val="FFFFFF"/>
              </a:solidFill>
              <a:latin typeface="DengXian"/>
            </a:endParaRPr>
          </a:p>
        </p:txBody>
      </p:sp>
      <p:sp>
        <p:nvSpPr>
          <p:cNvPr id="50" name="文本框 1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83433" y="2061220"/>
            <a:ext cx="6647974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zh-CN" altLang="en-US" sz="360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第七章　条件概率与全概率公式</a:t>
            </a:r>
          </a:p>
        </p:txBody>
      </p:sp>
      <p:cxnSp>
        <p:nvCxnSpPr>
          <p:cNvPr id="16" name="直接连接符 15"/>
          <p:cNvCxnSpPr/>
          <p:nvPr>
            <p:custDataLst>
              <p:tags r:id="rId7"/>
            </p:custDataLst>
          </p:nvPr>
        </p:nvCxnSpPr>
        <p:spPr>
          <a:xfrm rot="5400000">
            <a:off x="6897688" y="692944"/>
            <a:ext cx="4572000" cy="3135312"/>
          </a:xfrm>
          <a:prstGeom prst="line">
            <a:avLst/>
          </a:prstGeom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8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234656" y="3030227"/>
            <a:ext cx="3397084" cy="8988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kumimoji="1" lang="en-US" altLang="zh-CN" sz="4000" b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7.1.1 </a:t>
            </a:r>
            <a:r>
              <a:rPr kumimoji="1" lang="zh-CN" altLang="en-US" sz="4000" b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条件概率</a:t>
            </a:r>
            <a:endParaRPr kumimoji="1" lang="en-US" altLang="zh-CN" sz="3600" b="1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8328248" y="5695641"/>
            <a:ext cx="3261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江陵县实验高级中学    何军朋</a:t>
            </a:r>
          </a:p>
        </p:txBody>
      </p:sp>
    </p:spTree>
    <p:extLst>
      <p:ext uri="{BB962C8B-B14F-4D97-AF65-F5344CB8AC3E}">
        <p14:creationId xmlns:p14="http://schemas.microsoft.com/office/powerpoint/2010/main" val="19088802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>
            <p:custDataLst>
              <p:tags r:id="rId1"/>
            </p:custDataLst>
          </p:nvPr>
        </p:nvSpPr>
        <p:spPr bwMode="auto">
          <a:xfrm>
            <a:off x="623392" y="332656"/>
            <a:ext cx="1944216" cy="504056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幼圆" panose="02010509060101010101" pitchFamily="49" charset="-122"/>
                <a:ea typeface="幼圆" panose="02010509060101010101" pitchFamily="49" charset="-122"/>
              </a:rPr>
              <a:t>情景与问题</a:t>
            </a: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343472" y="980728"/>
            <a:ext cx="99371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从生物学中我们知道，生男、生女的概率基本是相等的，这里</a:t>
            </a:r>
            <a:r>
              <a:rPr lang="zh-CN" altLang="en-US" sz="28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假定生男、生女的概率相等</a:t>
            </a:r>
            <a:r>
              <a:rPr lang="en-US" altLang="zh-CN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.</a:t>
            </a: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如果某个家庭先后生了两个小孩：</a:t>
            </a:r>
            <a:endParaRPr lang="en-US" altLang="zh-CN" sz="28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）当已知较大的小孩是女孩的条件下，较小的小孩是男孩的概率为多少？</a:t>
            </a:r>
            <a:endParaRPr lang="en-US" altLang="zh-CN" sz="28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）当已知两个小孩中有女孩的条件下，两个小孩中有男孩的概率为多少？</a:t>
            </a:r>
          </a:p>
        </p:txBody>
      </p:sp>
      <p:sp>
        <p:nvSpPr>
          <p:cNvPr id="5" name="笑脸 4"/>
          <p:cNvSpPr/>
          <p:nvPr>
            <p:custDataLst>
              <p:tags r:id="rId3"/>
            </p:custDataLst>
          </p:nvPr>
        </p:nvSpPr>
        <p:spPr bwMode="auto">
          <a:xfrm>
            <a:off x="335360" y="332656"/>
            <a:ext cx="504056" cy="504056"/>
          </a:xfrm>
          <a:prstGeom prst="smileyFac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20110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14"/>
          <p:cNvSpPr/>
          <p:nvPr>
            <p:custDataLst>
              <p:tags r:id="rId1"/>
            </p:custDataLst>
          </p:nvPr>
        </p:nvSpPr>
        <p:spPr bwMode="auto">
          <a:xfrm>
            <a:off x="623392" y="332656"/>
            <a:ext cx="1944216" cy="504056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幼圆" panose="02010509060101010101" pitchFamily="49" charset="-122"/>
                <a:ea typeface="幼圆" panose="02010509060101010101" pitchFamily="49" charset="-122"/>
              </a:rPr>
              <a:t>尝试与发现</a:t>
            </a:r>
          </a:p>
        </p:txBody>
      </p:sp>
      <p:sp>
        <p:nvSpPr>
          <p:cNvPr id="16" name="笑脸 15"/>
          <p:cNvSpPr/>
          <p:nvPr>
            <p:custDataLst>
              <p:tags r:id="rId2"/>
            </p:custDataLst>
          </p:nvPr>
        </p:nvSpPr>
        <p:spPr bwMode="auto">
          <a:xfrm>
            <a:off x="335360" y="332656"/>
            <a:ext cx="504056" cy="504056"/>
          </a:xfrm>
          <a:prstGeom prst="smileyFac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3"/>
            </p:custDataLst>
          </p:nvPr>
        </p:nvSpPr>
        <p:spPr>
          <a:xfrm>
            <a:off x="1127448" y="897602"/>
            <a:ext cx="9937104" cy="1308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latin typeface="华文中宋" panose="02010600040101010101" pitchFamily="2" charset="-122"/>
                <a:ea typeface="华文中宋" panose="02010600040101010101" pitchFamily="2" charset="-122"/>
              </a:rPr>
              <a:t>已知某班中有</a:t>
            </a:r>
            <a:r>
              <a:rPr lang="en-US" altLang="zh-CN" sz="2800">
                <a:latin typeface="华文中宋" panose="02010600040101010101" pitchFamily="2" charset="-122"/>
                <a:ea typeface="华文中宋" panose="02010600040101010101" pitchFamily="2" charset="-122"/>
              </a:rPr>
              <a:t>45</a:t>
            </a:r>
            <a:r>
              <a:rPr lang="zh-CN" altLang="en-US" sz="2800">
                <a:latin typeface="华文中宋" panose="02010600040101010101" pitchFamily="2" charset="-122"/>
                <a:ea typeface="华文中宋" panose="02010600040101010101" pitchFamily="2" charset="-122"/>
              </a:rPr>
              <a:t>名学生，其中男生、女生的人数以及团员的人数如下表所示：</a:t>
            </a:r>
            <a:endParaRPr lang="en-US" altLang="zh-CN" sz="280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1127448" y="4365104"/>
            <a:ext cx="99371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在班级里随机选择一人做代表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.</a:t>
            </a:r>
          </a:p>
          <a:p>
            <a:pPr lvl="0">
              <a:lnSpc>
                <a:spcPct val="150000"/>
              </a:lnSpc>
            </a:pP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）选到男生的概率是多少？</a:t>
            </a:r>
            <a:endParaRPr lang="en-US" altLang="zh-CN" sz="240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）如果已知选到的是团员，那么选到的是男生的概率是多少？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784779618"/>
              </p:ext>
            </p:extLst>
          </p:nvPr>
        </p:nvGraphicFramePr>
        <p:xfrm>
          <a:off x="2459596" y="2294770"/>
          <a:ext cx="7272808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82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82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82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82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团员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非团员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合计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男生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16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9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25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女生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14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6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20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合计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30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15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45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14"/>
          <p:cNvSpPr/>
          <p:nvPr>
            <p:custDataLst>
              <p:tags r:id="rId1"/>
            </p:custDataLst>
          </p:nvPr>
        </p:nvSpPr>
        <p:spPr bwMode="auto">
          <a:xfrm>
            <a:off x="623392" y="332656"/>
            <a:ext cx="1944216" cy="504056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幼圆" panose="02010509060101010101" pitchFamily="49" charset="-122"/>
                <a:ea typeface="幼圆" panose="02010509060101010101" pitchFamily="49" charset="-122"/>
              </a:rPr>
              <a:t>探究得新知</a:t>
            </a:r>
          </a:p>
        </p:txBody>
      </p:sp>
      <p:sp>
        <p:nvSpPr>
          <p:cNvPr id="16" name="笑脸 15"/>
          <p:cNvSpPr/>
          <p:nvPr>
            <p:custDataLst>
              <p:tags r:id="rId2"/>
            </p:custDataLst>
          </p:nvPr>
        </p:nvSpPr>
        <p:spPr bwMode="auto">
          <a:xfrm>
            <a:off x="335360" y="332656"/>
            <a:ext cx="504056" cy="504056"/>
          </a:xfrm>
          <a:prstGeom prst="smileyFac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839416" y="2852936"/>
            <a:ext cx="99371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在班级里随机选择一人做代表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.</a:t>
            </a:r>
          </a:p>
          <a:p>
            <a:pPr lvl="0">
              <a:lnSpc>
                <a:spcPct val="150000"/>
              </a:lnSpc>
            </a:pP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）选到男生的概率是多少？</a:t>
            </a:r>
            <a:endParaRPr lang="en-US" altLang="zh-CN" sz="240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909312708"/>
              </p:ext>
            </p:extLst>
          </p:nvPr>
        </p:nvGraphicFramePr>
        <p:xfrm>
          <a:off x="2171564" y="1048048"/>
          <a:ext cx="7272808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82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82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82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82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团员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非团员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合计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男生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16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9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25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女生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14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6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20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合计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30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15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45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35360" y="4037957"/>
            <a:ext cx="99371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解：记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B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：“选到的学生是男生”</a:t>
            </a: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endParaRPr lang="en-US" altLang="zh-CN" sz="240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>
                <p:custDataLst>
                  <p:tags r:id="rId6"/>
                </p:custDataLst>
              </p:nvPr>
            </p:nvSpPr>
            <p:spPr>
              <a:xfrm>
                <a:off x="1055440" y="4647199"/>
                <a:ext cx="9937104" cy="11343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zh-CN" altLang="en-US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样本空间</a:t>
                </a:r>
                <a:r>
                  <a:rPr lang="el-GR" altLang="zh-CN" sz="2400">
                    <a:solidFill>
                      <a:srgbClr val="000000"/>
                    </a:solidFill>
                    <a:latin typeface="华文中宋" panose="02010600040101010101" pitchFamily="2" charset="-122"/>
                  </a:rPr>
                  <a:t>Ω</a:t>
                </a:r>
                <a:r>
                  <a:rPr lang="zh-CN" altLang="en-US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是由班级所有学生组成的集合，包含</a:t>
                </a:r>
                <a:r>
                  <a:rPr lang="en-US" altLang="zh-CN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45</a:t>
                </a:r>
                <a:r>
                  <a:rPr lang="zh-CN" altLang="en-US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个样本点，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𝑛</m:t>
                    </m:r>
                    <m:d>
                      <m:dPr>
                        <m:ctrlPr>
                          <a:rPr lang="en-US" altLang="zh-CN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l-GR" altLang="zh-CN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𝛺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=45</m:t>
                    </m:r>
                  </m:oMath>
                </a14:m>
                <a:r>
                  <a:rPr lang="en-US" altLang="zh-CN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.</a:t>
                </a:r>
                <a:r>
                  <a:rPr lang="zh-CN" altLang="en-US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事件</a:t>
                </a:r>
                <a:r>
                  <a:rPr lang="en-US" altLang="zh-CN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B</a:t>
                </a:r>
                <a:r>
                  <a:rPr lang="zh-CN" altLang="en-US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包含</a:t>
                </a:r>
                <a:r>
                  <a:rPr lang="en-US" altLang="zh-CN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25</a:t>
                </a:r>
                <a:r>
                  <a:rPr lang="zh-CN" altLang="en-US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个样本点，</a:t>
                </a:r>
                <a:r>
                  <a:rPr lang="en-US" altLang="zh-CN" sz="2400">
                    <a:solidFill>
                      <a:srgbClr val="000000"/>
                    </a:solidFill>
                    <a:ea typeface="华文中宋" panose="0201060004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𝑛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altLang="zh-C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r>
                      <a:rPr lang="en-US" altLang="zh-CN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2</m:t>
                    </m:r>
                    <m:r>
                      <a:rPr lang="en-US" altLang="zh-C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5</m:t>
                    </m:r>
                  </m:oMath>
                </a14:m>
                <a:r>
                  <a:rPr lang="en-US" altLang="zh-CN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.</a:t>
                </a: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9"/>
                </p:custDataLst>
              </p:nvPr>
            </p:nvSpPr>
            <p:spPr>
              <a:xfrm>
                <a:off x="1055440" y="4647199"/>
                <a:ext cx="9937104" cy="1134349"/>
              </a:xfrm>
              <a:prstGeom prst="rect">
                <a:avLst/>
              </a:prstGeom>
              <a:blipFill rotWithShape="0">
                <a:blip r:embed="rId10"/>
                <a:stretch>
                  <a:fillRect l="-920" r="-429" b="-118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>
                <p:custDataLst>
                  <p:tags r:id="rId7"/>
                </p:custDataLst>
              </p:nvPr>
            </p:nvSpPr>
            <p:spPr>
              <a:xfrm>
                <a:off x="1055440" y="5803328"/>
                <a:ext cx="5176161" cy="9013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选到男生的概率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f>
                      <m:fPr>
                        <m:ctrlPr>
                          <a:rPr lang="en-US" altLang="zh-CN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𝑛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𝑛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l-GR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𝛺</m:t>
                            </m:r>
                          </m:e>
                        </m:d>
                      </m:den>
                    </m:f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25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45</m:t>
                        </m:r>
                      </m:den>
                    </m:f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5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altLang="zh-CN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.</a:t>
                </a: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2"/>
                </p:custDataLst>
              </p:nvPr>
            </p:nvSpPr>
            <p:spPr>
              <a:xfrm>
                <a:off x="1055440" y="5803328"/>
                <a:ext cx="5176161" cy="901337"/>
              </a:xfrm>
              <a:prstGeom prst="rect">
                <a:avLst/>
              </a:prstGeom>
              <a:blipFill rotWithShape="0">
                <a:blip r:embed="rId13"/>
                <a:stretch>
                  <a:fillRect l="-1767" r="-1296" b="-13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34590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7" grpId="0"/>
      <p:bldP spid="8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14"/>
          <p:cNvSpPr/>
          <p:nvPr>
            <p:custDataLst>
              <p:tags r:id="rId1"/>
            </p:custDataLst>
          </p:nvPr>
        </p:nvSpPr>
        <p:spPr bwMode="auto">
          <a:xfrm>
            <a:off x="623392" y="332656"/>
            <a:ext cx="1944216" cy="504056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幼圆" panose="02010509060101010101" pitchFamily="49" charset="-122"/>
                <a:ea typeface="幼圆" panose="02010509060101010101" pitchFamily="49" charset="-122"/>
              </a:rPr>
              <a:t>探究得新知</a:t>
            </a:r>
          </a:p>
        </p:txBody>
      </p:sp>
      <p:sp>
        <p:nvSpPr>
          <p:cNvPr id="16" name="笑脸 15"/>
          <p:cNvSpPr/>
          <p:nvPr>
            <p:custDataLst>
              <p:tags r:id="rId2"/>
            </p:custDataLst>
          </p:nvPr>
        </p:nvSpPr>
        <p:spPr bwMode="auto">
          <a:xfrm>
            <a:off x="335360" y="332656"/>
            <a:ext cx="504056" cy="504056"/>
          </a:xfrm>
          <a:prstGeom prst="smileyFac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857311" y="2881536"/>
            <a:ext cx="99371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在班级里随机选择一人做代表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.</a:t>
            </a:r>
          </a:p>
          <a:p>
            <a:pPr lvl="0">
              <a:lnSpc>
                <a:spcPct val="150000"/>
              </a:lnSpc>
            </a:pP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）如果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已知选到的是团员</a:t>
            </a: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，那么选到的是男生的概率是多少？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556348712"/>
              </p:ext>
            </p:extLst>
          </p:nvPr>
        </p:nvGraphicFramePr>
        <p:xfrm>
          <a:off x="2459596" y="1052736"/>
          <a:ext cx="7272808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82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82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82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82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团员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非团员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合计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男生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16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9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25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女生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14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6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20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合计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30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15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45</a:t>
                      </a:r>
                      <a:endParaRPr lang="zh-CN" alt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35360" y="4037957"/>
            <a:ext cx="99371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解：记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：“选到的学生是团员”， 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B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：“选到的学生是男生”</a:t>
            </a: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endParaRPr lang="en-US" altLang="zh-CN" sz="240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>
                <p:custDataLst>
                  <p:tags r:id="rId6"/>
                </p:custDataLst>
              </p:nvPr>
            </p:nvSpPr>
            <p:spPr>
              <a:xfrm>
                <a:off x="855057" y="4706360"/>
                <a:ext cx="10297144" cy="11343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zh-CN" altLang="en-US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样本空间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altLang="zh-CN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CN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是由班级所有团员组成的集合，包含</a:t>
                </a:r>
                <a:r>
                  <a:rPr lang="en-US" altLang="zh-CN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30</a:t>
                </a:r>
                <a:r>
                  <a:rPr lang="zh-CN" altLang="en-US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个样本点，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𝑛</m:t>
                    </m:r>
                    <m:d>
                      <m:dPr>
                        <m:ctrlPr>
                          <a:rPr lang="en-US" altLang="zh-CN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sSubPr>
                          <m:e>
                            <m:r>
                              <a:rPr lang="el-GR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𝛺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=30</m:t>
                    </m:r>
                  </m:oMath>
                </a14:m>
                <a:r>
                  <a:rPr lang="en-US" altLang="zh-CN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.</a:t>
                </a:r>
                <a:r>
                  <a:rPr lang="zh-CN" altLang="en-US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事件</a:t>
                </a:r>
                <a:r>
                  <a:rPr lang="en-US" altLang="zh-CN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AB</a:t>
                </a:r>
                <a:r>
                  <a:rPr lang="zh-CN" altLang="en-US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包含</a:t>
                </a:r>
                <a:r>
                  <a:rPr lang="en-US" altLang="zh-CN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16</a:t>
                </a:r>
                <a:r>
                  <a:rPr lang="zh-CN" altLang="en-US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个样本点，</a:t>
                </a:r>
                <a:r>
                  <a:rPr lang="en-US" altLang="zh-CN" sz="2400">
                    <a:solidFill>
                      <a:srgbClr val="000000"/>
                    </a:solidFill>
                    <a:ea typeface="华文中宋" panose="0201060004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𝑛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𝐴</m:t>
                        </m:r>
                        <m:r>
                          <a:rPr lang="en-US" altLang="zh-CN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altLang="zh-C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r>
                      <a:rPr lang="en-US" altLang="zh-CN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16</m:t>
                    </m:r>
                  </m:oMath>
                </a14:m>
                <a:r>
                  <a:rPr lang="en-US" altLang="zh-CN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.</a:t>
                </a: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9"/>
                </p:custDataLst>
              </p:nvPr>
            </p:nvSpPr>
            <p:spPr>
              <a:xfrm>
                <a:off x="855057" y="4706360"/>
                <a:ext cx="10297144" cy="1134349"/>
              </a:xfrm>
              <a:prstGeom prst="rect">
                <a:avLst/>
              </a:prstGeom>
              <a:blipFill rotWithShape="0">
                <a:blip r:embed="rId10"/>
                <a:stretch>
                  <a:fillRect l="-888" r="0" b="-118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>
                <p:custDataLst>
                  <p:tags r:id="rId7"/>
                </p:custDataLst>
              </p:nvPr>
            </p:nvSpPr>
            <p:spPr>
              <a:xfrm>
                <a:off x="855057" y="5840709"/>
                <a:ext cx="7768602" cy="9836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已知选到的是团员，选到男生的概率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f>
                      <m:fPr>
                        <m:ctrlPr>
                          <a:rPr lang="en-US" altLang="zh-CN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𝑛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𝐴</m:t>
                            </m:r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𝑛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华文中宋" panose="02010600040101010101" pitchFamily="2" charset="-122"/>
                                  </a:rPr>
                                </m:ctrlPr>
                              </m:sSubPr>
                              <m:e>
                                <m:r>
                                  <a:rPr lang="el-GR" altLang="zh-CN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𝛺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华文中宋" panose="02010600040101010101" pitchFamily="2" charset="-122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16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30</m:t>
                        </m:r>
                      </m:den>
                    </m:f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8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15</m:t>
                        </m:r>
                      </m:den>
                    </m:f>
                  </m:oMath>
                </a14:m>
                <a:r>
                  <a:rPr lang="en-US" altLang="zh-CN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.</a:t>
                </a: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2"/>
                </p:custDataLst>
              </p:nvPr>
            </p:nvSpPr>
            <p:spPr>
              <a:xfrm>
                <a:off x="855057" y="5840709"/>
                <a:ext cx="7768602" cy="983667"/>
              </a:xfrm>
              <a:prstGeom prst="rect">
                <a:avLst/>
              </a:prstGeom>
              <a:blipFill rotWithShape="0">
                <a:blip r:embed="rId13"/>
                <a:stretch>
                  <a:fillRect l="-1176" r="-2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32324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271464" y="1052736"/>
            <a:ext cx="99371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记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：“选到的学生是团员”， 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B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：“选到的学生是男生” </a:t>
            </a:r>
            <a:endParaRPr lang="en-US" altLang="zh-CN" sz="240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）选到男生的概率是多少？</a:t>
            </a:r>
            <a:endParaRPr lang="en-US" altLang="zh-CN" sz="240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lvl="0">
              <a:lnSpc>
                <a:spcPct val="150000"/>
              </a:lnSpc>
            </a:pPr>
            <a:endParaRPr lang="en-US" altLang="zh-CN" sz="240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lvl="0">
              <a:lnSpc>
                <a:spcPct val="150000"/>
              </a:lnSpc>
            </a:pPr>
            <a:endParaRPr lang="en-US" altLang="zh-CN" sz="240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lvl="0">
              <a:lnSpc>
                <a:spcPct val="150000"/>
              </a:lnSpc>
            </a:pPr>
            <a:endParaRPr lang="en-US" altLang="zh-CN" sz="240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）如果已知选到的是团员，那么选到的是男生的概率是多少？</a:t>
            </a:r>
          </a:p>
        </p:txBody>
      </p:sp>
      <p:sp>
        <p:nvSpPr>
          <p:cNvPr id="7" name="圆角矩形 6"/>
          <p:cNvSpPr/>
          <p:nvPr>
            <p:custDataLst>
              <p:tags r:id="rId2"/>
            </p:custDataLst>
          </p:nvPr>
        </p:nvSpPr>
        <p:spPr bwMode="auto">
          <a:xfrm>
            <a:off x="623392" y="332656"/>
            <a:ext cx="1944216" cy="504056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幼圆" panose="02010509060101010101" pitchFamily="49" charset="-122"/>
                <a:ea typeface="幼圆" panose="02010509060101010101" pitchFamily="49" charset="-122"/>
              </a:rPr>
              <a:t>探究得新知</a:t>
            </a:r>
          </a:p>
        </p:txBody>
      </p:sp>
      <p:sp>
        <p:nvSpPr>
          <p:cNvPr id="8" name="笑脸 7"/>
          <p:cNvSpPr/>
          <p:nvPr>
            <p:custDataLst>
              <p:tags r:id="rId3"/>
            </p:custDataLst>
          </p:nvPr>
        </p:nvSpPr>
        <p:spPr bwMode="auto">
          <a:xfrm>
            <a:off x="335360" y="332656"/>
            <a:ext cx="504056" cy="504056"/>
          </a:xfrm>
          <a:prstGeom prst="smileyFac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>
                <p:custDataLst>
                  <p:tags r:id="rId4"/>
                </p:custDataLst>
              </p:nvPr>
            </p:nvSpPr>
            <p:spPr>
              <a:xfrm>
                <a:off x="3632816" y="2887502"/>
                <a:ext cx="3291157" cy="8613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𝑃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𝑛</m:t>
                          </m:r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num>
                        <m:den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𝑛</m:t>
                          </m:r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l-GR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𝛺</m:t>
                              </m:r>
                            </m:e>
                          </m:d>
                        </m:den>
                      </m:f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25</m:t>
                          </m:r>
                        </m:num>
                        <m:den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45</m:t>
                          </m:r>
                        </m:den>
                      </m:f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5</m:t>
                          </m:r>
                        </m:num>
                        <m:den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zh-CN" alt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9"/>
                </p:custDataLst>
              </p:nvPr>
            </p:nvSpPr>
            <p:spPr>
              <a:xfrm>
                <a:off x="3632816" y="2887502"/>
                <a:ext cx="3291157" cy="861326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>
                <p:custDataLst>
                  <p:tags r:id="rId5"/>
                </p:custDataLst>
              </p:nvPr>
            </p:nvSpPr>
            <p:spPr>
              <a:xfrm>
                <a:off x="3626190" y="5362769"/>
                <a:ext cx="3190938" cy="8695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𝑃</m:t>
                      </m:r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𝑛</m:t>
                          </m:r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𝐴</m:t>
                              </m:r>
                              <m: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num>
                        <m:den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𝑛</m:t>
                          </m:r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华文中宋" panose="020106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l-GR" altLang="zh-CN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𝛺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华文中宋" panose="02010600040101010101" pitchFamily="2" charset="-122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16</m:t>
                          </m:r>
                        </m:num>
                        <m:den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30</m:t>
                          </m:r>
                        </m:den>
                      </m:f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8</m:t>
                          </m:r>
                        </m:num>
                        <m:den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zh-CN" alt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1"/>
                </p:custDataLst>
              </p:nvPr>
            </p:nvSpPr>
            <p:spPr>
              <a:xfrm>
                <a:off x="3626190" y="5362769"/>
                <a:ext cx="3190938" cy="869533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271464" y="2342722"/>
            <a:ext cx="56525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样本空间</a:t>
            </a:r>
            <a:r>
              <a:rPr lang="el-GR" altLang="zh-CN" sz="2400">
                <a:solidFill>
                  <a:srgbClr val="FF0000"/>
                </a:solidFill>
                <a:latin typeface="华文中宋" panose="02010600040101010101" pitchFamily="2" charset="-122"/>
              </a:rPr>
              <a:t>Ω</a:t>
            </a: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是由班级所有学生组成的集合</a:t>
            </a:r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>
                <p:custDataLst>
                  <p:tags r:id="rId7"/>
                </p:custDataLst>
              </p:nvPr>
            </p:nvSpPr>
            <p:spPr>
              <a:xfrm>
                <a:off x="1271464" y="4685080"/>
                <a:ext cx="576074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样本空间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CN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是由班级所有团员组成的集合</a:t>
                </a:r>
                <a:endParaRPr lang="zh-CN" alt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4"/>
                </p:custDataLst>
              </p:nvPr>
            </p:nvSpPr>
            <p:spPr>
              <a:xfrm>
                <a:off x="1271464" y="4685080"/>
                <a:ext cx="5760744" cy="461665"/>
              </a:xfrm>
              <a:prstGeom prst="rect">
                <a:avLst/>
              </a:prstGeom>
              <a:blipFill rotWithShape="0">
                <a:blip r:embed="rId15"/>
                <a:stretch>
                  <a:fillRect l="-1693" t="-10667" r="-635" b="-30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56336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6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>
                <p:custDataLst>
                  <p:tags r:id="rId1"/>
                </p:custDataLst>
              </p:nvPr>
            </p:nvSpPr>
            <p:spPr>
              <a:xfrm>
                <a:off x="1271464" y="1142816"/>
                <a:ext cx="9937104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200000"/>
                  </a:lnSpc>
                </a:pPr>
                <a:r>
                  <a:rPr lang="zh-CN" altLang="en-US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      一般地，当事件</a:t>
                </a:r>
                <a:r>
                  <a:rPr lang="en-US" altLang="zh-CN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A</a:t>
                </a:r>
                <a:r>
                  <a:rPr lang="zh-CN" altLang="en-US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发生的概率大于</a:t>
                </a:r>
                <a:r>
                  <a:rPr lang="en-US" altLang="zh-CN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0</a:t>
                </a:r>
                <a:r>
                  <a:rPr lang="zh-CN" altLang="en-US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（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zh-CN" altLang="en-US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）时，</a:t>
                </a:r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在事件</a:t>
                </a:r>
                <a:r>
                  <a:rPr lang="en-US" altLang="zh-CN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A</a:t>
                </a:r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发生的条件下</a:t>
                </a:r>
                <a:r>
                  <a:rPr lang="zh-CN" altLang="en-US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事件</a:t>
                </a:r>
                <a:r>
                  <a:rPr lang="en-US" altLang="zh-CN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B</a:t>
                </a:r>
                <a:r>
                  <a:rPr lang="zh-CN" altLang="en-US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发生的概率，称为</a:t>
                </a:r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条件概率</a:t>
                </a:r>
                <a:r>
                  <a:rPr lang="zh-CN" altLang="en-US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，记作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altLang="zh-CN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.</a:t>
                </a:r>
                <a:endParaRPr lang="zh-CN" altLang="en-US" sz="2400">
                  <a:solidFill>
                    <a:schemeClr val="tx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1"/>
                </p:custDataLst>
              </p:nvPr>
            </p:nvSpPr>
            <p:spPr>
              <a:xfrm>
                <a:off x="1271464" y="1142816"/>
                <a:ext cx="9937104" cy="1569660"/>
              </a:xfrm>
              <a:prstGeom prst="rect">
                <a:avLst/>
              </a:prstGeom>
              <a:blipFill rotWithShape="0">
                <a:blip r:embed="rId12"/>
                <a:stretch>
                  <a:fillRect l="-982" r="-491" b="-7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圆角矩形 6"/>
          <p:cNvSpPr/>
          <p:nvPr>
            <p:custDataLst>
              <p:tags r:id="rId2"/>
            </p:custDataLst>
          </p:nvPr>
        </p:nvSpPr>
        <p:spPr bwMode="auto">
          <a:xfrm>
            <a:off x="623392" y="332656"/>
            <a:ext cx="1944216" cy="504056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幼圆" panose="02010509060101010101" pitchFamily="49" charset="-122"/>
                <a:ea typeface="幼圆" panose="02010509060101010101" pitchFamily="49" charset="-122"/>
              </a:rPr>
              <a:t>归纳得定义</a:t>
            </a:r>
          </a:p>
        </p:txBody>
      </p:sp>
      <p:sp>
        <p:nvSpPr>
          <p:cNvPr id="8" name="笑脸 7"/>
          <p:cNvSpPr/>
          <p:nvPr>
            <p:custDataLst>
              <p:tags r:id="rId3"/>
            </p:custDataLst>
          </p:nvPr>
        </p:nvSpPr>
        <p:spPr bwMode="auto">
          <a:xfrm>
            <a:off x="335360" y="332656"/>
            <a:ext cx="504056" cy="504056"/>
          </a:xfrm>
          <a:prstGeom prst="smileyFac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>
                <p:custDataLst>
                  <p:tags r:id="rId4"/>
                </p:custDataLst>
              </p:nvPr>
            </p:nvSpPr>
            <p:spPr>
              <a:xfrm>
                <a:off x="341693" y="3645024"/>
                <a:ext cx="9453998" cy="9836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zh-CN" altLang="en-US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例如：已知选到的是团员，选到男生的概率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f>
                      <m:fPr>
                        <m:ctrlP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𝑛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𝐴</m:t>
                            </m:r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𝑛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文中宋" panose="02010600040101010101" pitchFamily="2" charset="-122"/>
                                  </a:rPr>
                                </m:ctrlPr>
                              </m:sSubPr>
                              <m:e>
                                <m:r>
                                  <a:rPr lang="el-GR" altLang="zh-CN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𝛺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文中宋" panose="02010600040101010101" pitchFamily="2" charset="-122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16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30</m:t>
                        </m:r>
                      </m:den>
                    </m:f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8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15</m:t>
                        </m:r>
                      </m:den>
                    </m:f>
                  </m:oMath>
                </a14:m>
                <a:r>
                  <a:rPr lang="en-US" altLang="zh-CN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.</a:t>
                </a: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3"/>
                </p:custDataLst>
              </p:nvPr>
            </p:nvSpPr>
            <p:spPr>
              <a:xfrm>
                <a:off x="341693" y="3645024"/>
                <a:ext cx="9453998" cy="983667"/>
              </a:xfrm>
              <a:prstGeom prst="rect">
                <a:avLst/>
              </a:prstGeom>
              <a:blipFill rotWithShape="0">
                <a:blip r:embed="rId14"/>
                <a:stretch>
                  <a:fillRect l="-967" r="-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1279487" y="3212976"/>
            <a:ext cx="9432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记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：“选到的学生是团员”， 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B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：“选到的学生是男生” </a:t>
            </a:r>
            <a:endParaRPr lang="en-US" altLang="zh-CN" sz="240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1" name="矩形 10"/>
          <p:cNvSpPr/>
          <p:nvPr>
            <p:custDataLst>
              <p:tags r:id="rId6"/>
            </p:custDataLst>
          </p:nvPr>
        </p:nvSpPr>
        <p:spPr>
          <a:xfrm>
            <a:off x="1277797" y="4628691"/>
            <a:ext cx="56525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样本空间</a:t>
            </a:r>
            <a:r>
              <a:rPr lang="el-GR" altLang="zh-CN" sz="2400">
                <a:solidFill>
                  <a:srgbClr val="FF0000"/>
                </a:solidFill>
                <a:latin typeface="华文中宋" panose="02010600040101010101" pitchFamily="2" charset="-122"/>
              </a:rPr>
              <a:t>Ω</a:t>
            </a: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是由班级所有学生组成的集合</a:t>
            </a:r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>
                <p:custDataLst>
                  <p:tags r:id="rId7"/>
                </p:custDataLst>
              </p:nvPr>
            </p:nvSpPr>
            <p:spPr>
              <a:xfrm>
                <a:off x="1277797" y="5212697"/>
                <a:ext cx="2707536" cy="8613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𝑃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𝑛</m:t>
                          </m:r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num>
                        <m:den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𝑛</m:t>
                          </m:r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l-GR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𝛺</m:t>
                              </m:r>
                            </m:e>
                          </m:d>
                        </m:den>
                      </m:f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30</m:t>
                          </m:r>
                        </m:num>
                        <m:den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45</m:t>
                          </m:r>
                        </m:den>
                      </m:f>
                    </m:oMath>
                  </m:oMathPara>
                </a14:m>
                <a:endParaRPr lang="zh-CN" alt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5"/>
                </p:custDataLst>
              </p:nvPr>
            </p:nvSpPr>
            <p:spPr>
              <a:xfrm>
                <a:off x="1277797" y="5212697"/>
                <a:ext cx="2707536" cy="861326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>
                <p:custDataLst>
                  <p:tags r:id="rId8"/>
                </p:custDataLst>
              </p:nvPr>
            </p:nvSpPr>
            <p:spPr>
              <a:xfrm>
                <a:off x="4302133" y="5212697"/>
                <a:ext cx="3112198" cy="8613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𝑃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𝐴𝐵</m:t>
                          </m:r>
                        </m:e>
                      </m:d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𝑛</m:t>
                          </m:r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𝐴𝐵</m:t>
                              </m:r>
                            </m:e>
                          </m:d>
                        </m:num>
                        <m:den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𝑛</m:t>
                          </m:r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l-GR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𝛺</m:t>
                              </m:r>
                            </m:e>
                          </m:d>
                        </m:den>
                      </m:f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16</m:t>
                          </m:r>
                        </m:num>
                        <m:den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45</m:t>
                          </m:r>
                        </m:den>
                      </m:f>
                    </m:oMath>
                  </m:oMathPara>
                </a14:m>
                <a:endParaRPr lang="zh-CN" alt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7"/>
                </p:custDataLst>
              </p:nvPr>
            </p:nvSpPr>
            <p:spPr>
              <a:xfrm>
                <a:off x="4302133" y="5212697"/>
                <a:ext cx="3112198" cy="861326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>
                <p:custDataLst>
                  <p:tags r:id="rId9"/>
                </p:custDataLst>
              </p:nvPr>
            </p:nvSpPr>
            <p:spPr>
              <a:xfrm>
                <a:off x="7731131" y="5060739"/>
                <a:ext cx="3606244" cy="9836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𝑃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𝐴𝐵</m:t>
                            </m:r>
                          </m:e>
                        </m:d>
                      </m:num>
                      <m:den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𝑃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den>
                    </m:f>
                    <m:r>
                      <a:rPr lang="en-US" altLang="zh-C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16</m:t>
                        </m:r>
                      </m:num>
                      <m:den>
                        <m: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30</m:t>
                        </m:r>
                      </m:den>
                    </m:f>
                    <m:r>
                      <a:rPr lang="en-US" altLang="zh-C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8</m:t>
                        </m:r>
                      </m:num>
                      <m:den>
                        <m: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15</m:t>
                        </m:r>
                      </m:den>
                    </m:f>
                  </m:oMath>
                </a14:m>
                <a:r>
                  <a:rPr lang="en-US" altLang="zh-CN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.</a:t>
                </a: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0"/>
                </p:custDataLst>
              </p:nvPr>
            </p:nvSpPr>
            <p:spPr>
              <a:xfrm>
                <a:off x="7731131" y="5060739"/>
                <a:ext cx="3606244" cy="983667"/>
              </a:xfrm>
              <a:prstGeom prst="rect">
                <a:avLst/>
              </a:prstGeom>
              <a:blipFill rotWithShape="0">
                <a:blip r:embed="rId21"/>
                <a:stretch>
                  <a:fillRect r="-16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4538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  <p:cond evt="onBegin" delay="0">
                          <p:tn val="19"/>
                        </p:cond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  <p:cond evt="onBegin" delay="0">
                          <p:tn val="24"/>
                        </p:cond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  <p:cond evt="onBegin" delay="0">
                          <p:tn val="29"/>
                        </p:cond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  <p:cond evt="onBegin" delay="0">
                          <p:tn val="34"/>
                        </p:cond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3" grpId="0"/>
      <p:bldP spid="11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>
                <p:custDataLst>
                  <p:tags r:id="rId2"/>
                </p:custDataLst>
              </p:nvPr>
            </p:nvSpPr>
            <p:spPr>
              <a:xfrm>
                <a:off x="1271464" y="1142816"/>
                <a:ext cx="9937104" cy="14580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200000"/>
                  </a:lnSpc>
                </a:pPr>
                <a:r>
                  <a:rPr lang="zh-CN" altLang="en-US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      一般地，当事件</a:t>
                </a:r>
                <a:r>
                  <a:rPr lang="en-US" altLang="zh-CN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A</a:t>
                </a:r>
                <a:r>
                  <a:rPr lang="zh-CN" altLang="en-US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发生的概率大于</a:t>
                </a:r>
                <a:r>
                  <a:rPr lang="en-US" altLang="zh-CN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0</a:t>
                </a:r>
                <a:r>
                  <a:rPr lang="zh-CN" altLang="en-US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（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zh-CN" altLang="en-US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）时，已知</a:t>
                </a:r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事件</a:t>
                </a:r>
                <a:r>
                  <a:rPr lang="en-US" altLang="zh-CN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A</a:t>
                </a:r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发生的条件下</a:t>
                </a:r>
                <a:r>
                  <a:rPr lang="zh-CN" altLang="en-US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事件</a:t>
                </a:r>
                <a:r>
                  <a:rPr lang="en-US" altLang="zh-CN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B</a:t>
                </a:r>
                <a:r>
                  <a:rPr lang="zh-CN" altLang="en-US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发生的概率，称为</a:t>
                </a:r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条件概率</a:t>
                </a:r>
                <a:r>
                  <a:rPr lang="zh-CN" altLang="en-US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，记作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altLang="zh-CN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.</a:t>
                </a:r>
                <a:endParaRPr lang="zh-CN" altLang="en-US" sz="2400">
                  <a:solidFill>
                    <a:schemeClr val="tx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9"/>
                </p:custDataLst>
              </p:nvPr>
            </p:nvSpPr>
            <p:spPr>
              <a:xfrm>
                <a:off x="1271464" y="1142816"/>
                <a:ext cx="9937104" cy="1458091"/>
              </a:xfrm>
              <a:prstGeom prst="rect">
                <a:avLst/>
              </a:prstGeom>
              <a:blipFill rotWithShape="0">
                <a:blip r:embed="rId10"/>
                <a:stretch>
                  <a:fillRect l="-982" r="-491" b="-8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圆角矩形 6"/>
          <p:cNvSpPr/>
          <p:nvPr>
            <p:custDataLst>
              <p:tags r:id="rId3"/>
            </p:custDataLst>
          </p:nvPr>
        </p:nvSpPr>
        <p:spPr bwMode="auto">
          <a:xfrm>
            <a:off x="623392" y="332656"/>
            <a:ext cx="1944216" cy="504056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幼圆" panose="02010509060101010101" pitchFamily="49" charset="-122"/>
                <a:ea typeface="幼圆" panose="02010509060101010101" pitchFamily="49" charset="-122"/>
              </a:rPr>
              <a:t>归纳得定义</a:t>
            </a:r>
          </a:p>
        </p:txBody>
      </p:sp>
      <p:sp>
        <p:nvSpPr>
          <p:cNvPr id="8" name="笑脸 7"/>
          <p:cNvSpPr/>
          <p:nvPr>
            <p:custDataLst>
              <p:tags r:id="rId4"/>
            </p:custDataLst>
          </p:nvPr>
        </p:nvSpPr>
        <p:spPr bwMode="auto">
          <a:xfrm>
            <a:off x="335360" y="332656"/>
            <a:ext cx="504056" cy="504056"/>
          </a:xfrm>
          <a:prstGeom prst="smileyFac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>
                <p:custDataLst>
                  <p:tags r:id="rId5"/>
                </p:custDataLst>
              </p:nvPr>
            </p:nvSpPr>
            <p:spPr>
              <a:xfrm>
                <a:off x="1894755" y="2907011"/>
                <a:ext cx="4689425" cy="9748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>
                    <a:solidFill>
                      <a:schemeClr val="tx1"/>
                    </a:solidFill>
                    <a:ea typeface="华文中宋" panose="02010600040101010101" pitchFamily="2" charset="-122"/>
                  </a:rPr>
                  <a:t>事件个数法：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f>
                      <m:fPr>
                        <m:ctrlP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𝑛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𝐴</m:t>
                            </m:r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𝑛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𝐴</m:t>
                            </m:r>
                          </m:e>
                        </m:d>
                      </m:den>
                    </m:f>
                  </m:oMath>
                </a14:m>
                <a:r>
                  <a:rPr lang="zh-CN" altLang="en-US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；</a:t>
                </a:r>
                <a:endParaRPr lang="en-US" altLang="zh-CN" sz="2400">
                  <a:solidFill>
                    <a:schemeClr val="tx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1"/>
                </p:custDataLst>
              </p:nvPr>
            </p:nvSpPr>
            <p:spPr>
              <a:xfrm>
                <a:off x="1894755" y="2907011"/>
                <a:ext cx="4689425" cy="974882"/>
              </a:xfrm>
              <a:prstGeom prst="rect">
                <a:avLst/>
              </a:prstGeom>
              <a:blipFill rotWithShape="0">
                <a:blip r:embed="rId12"/>
                <a:stretch>
                  <a:fillRect l="-1821" r="-10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>
                <p:custDataLst>
                  <p:tags r:id="rId6"/>
                </p:custDataLst>
              </p:nvPr>
            </p:nvSpPr>
            <p:spPr>
              <a:xfrm>
                <a:off x="1894755" y="4077072"/>
                <a:ext cx="3767506" cy="9748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>
                    <a:ea typeface="华文中宋" panose="02010600040101010101" pitchFamily="2" charset="-122"/>
                  </a:rPr>
                  <a:t>定义法：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𝑃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𝐴𝐵</m:t>
                            </m:r>
                          </m:e>
                        </m:d>
                      </m:num>
                      <m:den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𝑃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den>
                    </m:f>
                  </m:oMath>
                </a14:m>
                <a:endParaRPr lang="en-US" altLang="zh-CN" sz="2400">
                  <a:solidFill>
                    <a:srgbClr val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3"/>
                </p:custDataLst>
              </p:nvPr>
            </p:nvSpPr>
            <p:spPr>
              <a:xfrm>
                <a:off x="1894755" y="4077072"/>
                <a:ext cx="3767506" cy="974882"/>
              </a:xfrm>
              <a:prstGeom prst="rect">
                <a:avLst/>
              </a:prstGeom>
              <a:blipFill rotWithShape="0">
                <a:blip r:embed="rId14"/>
                <a:stretch>
                  <a:fillRect l="-2265" r="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/>
              <p:cNvSpPr/>
              <p:nvPr>
                <p:custDataLst>
                  <p:tags r:id="rId7"/>
                </p:custDataLst>
              </p:nvPr>
            </p:nvSpPr>
            <p:spPr>
              <a:xfrm>
                <a:off x="1271464" y="5247133"/>
                <a:ext cx="9937104" cy="10104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200000"/>
                  </a:lnSpc>
                </a:pPr>
                <a:r>
                  <a:rPr lang="zh-CN" altLang="en-US" sz="2400" dirty="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比如，若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</m:e>
                    </m:d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zh-CN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，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zh-CN" alt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，</m:t>
                    </m:r>
                    <m:r>
                      <a:rPr lang="zh-CN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则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 </a:t>
                </a:r>
                <a:r>
                  <a:rPr lang="en-US" altLang="zh-CN" sz="2400" u="sng" dirty="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         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.</a:t>
                </a:r>
                <a:endParaRPr lang="zh-CN" altLang="en-US" sz="2400" dirty="0">
                  <a:solidFill>
                    <a:schemeClr val="tx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5"/>
                </p:custDataLst>
              </p:nvPr>
            </p:nvSpPr>
            <p:spPr>
              <a:xfrm>
                <a:off x="1271464" y="5247133"/>
                <a:ext cx="9937104" cy="1010469"/>
              </a:xfrm>
              <a:prstGeom prst="rect">
                <a:avLst/>
              </a:prstGeom>
              <a:blipFill rotWithShape="0">
                <a:blip r:embed="rId16"/>
                <a:stretch>
                  <a:fillRect l="-982" r="0" b="-48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BAF89D27-2BC8-9F6D-D14E-93D0793CCA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519737"/>
              </p:ext>
            </p:extLst>
          </p:nvPr>
        </p:nvGraphicFramePr>
        <p:xfrm>
          <a:off x="7752184" y="5380325"/>
          <a:ext cx="288032" cy="7440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Equation" r:id="rId17" imgW="152280" imgH="393480" progId="Equation.DSMT4">
                  <p:embed/>
                </p:oleObj>
              </mc:Choice>
              <mc:Fallback>
                <p:oleObj name="Equation" r:id="rId17" imgW="15228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752184" y="5380325"/>
                        <a:ext cx="288032" cy="7440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79011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>
                <p:custDataLst>
                  <p:tags r:id="rId1"/>
                </p:custDataLst>
              </p:nvPr>
            </p:nvSpPr>
            <p:spPr>
              <a:xfrm>
                <a:off x="911424" y="836712"/>
                <a:ext cx="10369152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200000"/>
                  </a:lnSpc>
                </a:pPr>
                <a:r>
                  <a:rPr lang="zh-CN" altLang="en-US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      一般地，当事件</a:t>
                </a:r>
                <a:r>
                  <a:rPr lang="en-US" altLang="zh-CN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A</a:t>
                </a:r>
                <a:r>
                  <a:rPr lang="zh-CN" altLang="en-US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发生的概率大于</a:t>
                </a:r>
                <a:r>
                  <a:rPr lang="en-US" altLang="zh-CN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0</a:t>
                </a:r>
                <a:r>
                  <a:rPr lang="zh-CN" altLang="en-US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（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zh-CN" altLang="en-US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）时，已知</a:t>
                </a:r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事件</a:t>
                </a:r>
                <a:r>
                  <a:rPr lang="en-US" altLang="zh-CN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A</a:t>
                </a:r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发生的条件下</a:t>
                </a:r>
                <a:r>
                  <a:rPr lang="zh-CN" altLang="en-US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事件</a:t>
                </a:r>
                <a:r>
                  <a:rPr lang="en-US" altLang="zh-CN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B</a:t>
                </a:r>
                <a:r>
                  <a:rPr lang="zh-CN" altLang="en-US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发生的概率，称为</a:t>
                </a:r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条件概率</a:t>
                </a:r>
                <a:r>
                  <a:rPr lang="zh-CN" altLang="en-US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，记作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altLang="zh-CN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.</a:t>
                </a:r>
                <a:endParaRPr lang="zh-CN" altLang="en-US" sz="2400">
                  <a:solidFill>
                    <a:schemeClr val="tx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911424" y="836712"/>
                <a:ext cx="10369152" cy="1569660"/>
              </a:xfrm>
              <a:prstGeom prst="rect">
                <a:avLst/>
              </a:prstGeom>
              <a:blipFill rotWithShape="0">
                <a:blip r:embed="rId11"/>
                <a:stretch>
                  <a:fillRect l="-941" r="0" b="-7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圆角矩形 6"/>
          <p:cNvSpPr/>
          <p:nvPr>
            <p:custDataLst>
              <p:tags r:id="rId2"/>
            </p:custDataLst>
          </p:nvPr>
        </p:nvSpPr>
        <p:spPr bwMode="auto">
          <a:xfrm>
            <a:off x="623392" y="332656"/>
            <a:ext cx="1944216" cy="504056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幼圆" panose="02010509060101010101" pitchFamily="49" charset="-122"/>
                <a:ea typeface="幼圆" panose="02010509060101010101" pitchFamily="49" charset="-122"/>
              </a:rPr>
              <a:t>定义再</a:t>
            </a:r>
            <a:r>
              <a:rPr lang="zh-CN" altLang="en-US" sz="2400" b="1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深化</a:t>
            </a: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" name="笑脸 7"/>
          <p:cNvSpPr/>
          <p:nvPr>
            <p:custDataLst>
              <p:tags r:id="rId3"/>
            </p:custDataLst>
          </p:nvPr>
        </p:nvSpPr>
        <p:spPr bwMode="auto">
          <a:xfrm>
            <a:off x="335360" y="332656"/>
            <a:ext cx="504056" cy="504056"/>
          </a:xfrm>
          <a:prstGeom prst="smileyFac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>
                <p:custDataLst>
                  <p:tags r:id="rId4"/>
                </p:custDataLst>
              </p:nvPr>
            </p:nvSpPr>
            <p:spPr>
              <a:xfrm>
                <a:off x="920574" y="2406372"/>
                <a:ext cx="4689425" cy="9748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事件个数法：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f>
                      <m:fPr>
                        <m:ctrlP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𝑛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𝐴</m:t>
                            </m:r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𝑛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𝐴</m:t>
                            </m:r>
                          </m:e>
                        </m:d>
                      </m:den>
                    </m:f>
                  </m:oMath>
                </a14:m>
                <a:r>
                  <a:rPr lang="zh-CN" altLang="en-US" sz="240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；</a:t>
                </a:r>
                <a:endParaRPr lang="en-US" altLang="zh-CN" sz="2400">
                  <a:solidFill>
                    <a:schemeClr val="tx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2"/>
                </p:custDataLst>
              </p:nvPr>
            </p:nvSpPr>
            <p:spPr>
              <a:xfrm>
                <a:off x="920574" y="2406372"/>
                <a:ext cx="4689425" cy="974882"/>
              </a:xfrm>
              <a:prstGeom prst="rect">
                <a:avLst/>
              </a:prstGeom>
              <a:blipFill rotWithShape="0">
                <a:blip r:embed="rId13"/>
                <a:stretch>
                  <a:fillRect l="-1691" r="-11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>
                <p:custDataLst>
                  <p:tags r:id="rId5"/>
                </p:custDataLst>
              </p:nvPr>
            </p:nvSpPr>
            <p:spPr>
              <a:xfrm>
                <a:off x="911424" y="3140968"/>
                <a:ext cx="3767506" cy="9748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>
                    <a:ea typeface="华文中宋" panose="02010600040101010101" pitchFamily="2" charset="-122"/>
                  </a:rPr>
                  <a:t>定义法：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𝑃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𝐴𝐵</m:t>
                            </m:r>
                          </m:e>
                        </m:d>
                      </m:num>
                      <m:den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𝑃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den>
                    </m:f>
                  </m:oMath>
                </a14:m>
                <a:endParaRPr lang="en-US" altLang="zh-CN" sz="2400">
                  <a:solidFill>
                    <a:srgbClr val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4"/>
                </p:custDataLst>
              </p:nvPr>
            </p:nvSpPr>
            <p:spPr>
              <a:xfrm>
                <a:off x="911424" y="3140968"/>
                <a:ext cx="3767506" cy="974882"/>
              </a:xfrm>
              <a:prstGeom prst="rect">
                <a:avLst/>
              </a:prstGeom>
              <a:blipFill rotWithShape="0">
                <a:blip r:embed="rId15"/>
                <a:stretch>
                  <a:fillRect l="-2265" r="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>
                <p:custDataLst>
                  <p:tags r:id="rId6"/>
                </p:custDataLst>
              </p:nvPr>
            </p:nvSpPr>
            <p:spPr>
              <a:xfrm>
                <a:off x="920574" y="4263017"/>
                <a:ext cx="9421938" cy="5803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>
                    <a:solidFill>
                      <a:schemeClr val="tx1"/>
                    </a:solidFill>
                    <a:ea typeface="华文中宋" panose="02010600040101010101" pitchFamily="2" charset="-122"/>
                  </a:rPr>
                  <a:t>当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zh-CN" altLang="en-US" sz="2400">
                    <a:solidFill>
                      <a:schemeClr val="tx1"/>
                    </a:solidFill>
                    <a:ea typeface="华文中宋" panose="02010600040101010101" pitchFamily="2" charset="-122"/>
                  </a:rPr>
                  <a:t>时，当且仅当事件</a:t>
                </a:r>
                <a:r>
                  <a:rPr lang="en-US" altLang="zh-CN" sz="2400">
                    <a:solidFill>
                      <a:schemeClr val="tx1"/>
                    </a:solidFill>
                    <a:ea typeface="华文中宋" panose="02010600040101010101" pitchFamily="2" charset="-122"/>
                  </a:rPr>
                  <a:t>A</a:t>
                </a:r>
                <a:r>
                  <a:rPr lang="zh-CN" altLang="en-US" sz="2400">
                    <a:solidFill>
                      <a:schemeClr val="tx1"/>
                    </a:solidFill>
                    <a:ea typeface="华文中宋" panose="02010600040101010101" pitchFamily="2" charset="-122"/>
                  </a:rPr>
                  <a:t>与</a:t>
                </a:r>
                <a:r>
                  <a:rPr lang="en-US" altLang="zh-CN" sz="2400">
                    <a:solidFill>
                      <a:schemeClr val="tx1"/>
                    </a:solidFill>
                    <a:ea typeface="华文中宋" panose="02010600040101010101" pitchFamily="2" charset="-122"/>
                  </a:rPr>
                  <a:t>B</a:t>
                </a:r>
                <a:r>
                  <a:rPr lang="zh-CN" altLang="en-US" sz="2400">
                    <a:solidFill>
                      <a:schemeClr val="tx1"/>
                    </a:solidFill>
                    <a:ea typeface="华文中宋" panose="02010600040101010101" pitchFamily="2" charset="-122"/>
                  </a:rPr>
                  <a:t>相互独立时，有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US" altLang="zh-CN" sz="2400">
                  <a:solidFill>
                    <a:schemeClr val="tx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6"/>
                </p:custDataLst>
              </p:nvPr>
            </p:nvSpPr>
            <p:spPr>
              <a:xfrm>
                <a:off x="920574" y="4263017"/>
                <a:ext cx="9421938" cy="580352"/>
              </a:xfrm>
              <a:prstGeom prst="rect">
                <a:avLst/>
              </a:prstGeom>
              <a:blipFill rotWithShape="0">
                <a:blip r:embed="rId17"/>
                <a:stretch>
                  <a:fillRect l="-841" r="0" b="-229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>
                <p:custDataLst>
                  <p:tags r:id="rId7"/>
                </p:custDataLst>
              </p:nvPr>
            </p:nvSpPr>
            <p:spPr>
              <a:xfrm>
                <a:off x="911424" y="5078801"/>
                <a:ext cx="489704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>
                    <a:solidFill>
                      <a:srgbClr val="FF0000"/>
                    </a:solidFill>
                    <a:ea typeface="华文中宋" panose="02010600040101010101" pitchFamily="2" charset="-122"/>
                  </a:rPr>
                  <a:t>乘法公式</a:t>
                </a:r>
                <a:r>
                  <a:rPr lang="zh-CN" altLang="en-US" sz="2400">
                    <a:ea typeface="华文中宋" panose="02010600040101010101" pitchFamily="2" charset="-122"/>
                  </a:rPr>
                  <a:t>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P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AB</m:t>
                        </m:r>
                      </m:e>
                    </m:d>
                    <m:r>
                      <a:rPr lang="en-US" altLang="zh-CN" sz="240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240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P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A</m:t>
                        </m:r>
                      </m:e>
                    </m:d>
                    <m:r>
                      <m:rPr>
                        <m:sty m:val="p"/>
                      </m:rPr>
                      <a:rPr lang="en-US" altLang="zh-CN" sz="240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P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B</m:t>
                        </m:r>
                        <m:r>
                          <a:rPr lang="en-US" altLang="zh-CN" sz="240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|</m:t>
                        </m:r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A</m:t>
                        </m:r>
                      </m:e>
                    </m:d>
                  </m:oMath>
                </a14:m>
                <a:endParaRPr lang="en-US" altLang="zh-CN" sz="2400">
                  <a:ea typeface="华文中宋" panose="02010600040101010101" pitchFamily="2" charset="-122"/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8"/>
                </p:custDataLst>
              </p:nvPr>
            </p:nvSpPr>
            <p:spPr>
              <a:xfrm>
                <a:off x="911424" y="5078801"/>
                <a:ext cx="4897046" cy="646331"/>
              </a:xfrm>
              <a:prstGeom prst="rect">
                <a:avLst/>
              </a:prstGeom>
              <a:blipFill rotWithShape="0">
                <a:blip r:embed="rId19"/>
                <a:stretch>
                  <a:fillRect l="-1743" r="0" b="-113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920574" y="5833771"/>
            <a:ext cx="1146468" cy="5803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>
                <a:solidFill>
                  <a:srgbClr val="FF0000"/>
                </a:solidFill>
                <a:ea typeface="华文中宋" panose="02010600040101010101" pitchFamily="2" charset="-122"/>
              </a:rPr>
              <a:t>性质</a:t>
            </a:r>
            <a:endParaRPr lang="en-US" altLang="zh-CN" sz="2400"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46887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2"/>
          <p:cNvSpPr/>
          <p:nvPr/>
        </p:nvSpPr>
        <p:spPr>
          <a:xfrm>
            <a:off x="551384" y="1607821"/>
            <a:ext cx="12025312" cy="10066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600" b="1" dirty="0">
                <a:latin typeface="Times New Roman" pitchFamily="18" charset="0"/>
                <a:ea typeface="Times New Roman" pitchFamily="18" charset="0"/>
              </a:rPr>
              <a:t>条件概率只是缩小了样本空间</a:t>
            </a:r>
            <a:r>
              <a:rPr lang="en-US" altLang="zh-CN" sz="2600" b="1" dirty="0">
                <a:latin typeface="Times New Roman" pitchFamily="18" charset="0"/>
                <a:ea typeface="Times New Roman" pitchFamily="18" charset="0"/>
              </a:rPr>
              <a:t>, </a:t>
            </a:r>
            <a:r>
              <a:rPr lang="zh-CN" altLang="en-US" sz="2600" b="1" dirty="0">
                <a:latin typeface="Times New Roman" pitchFamily="18" charset="0"/>
                <a:ea typeface="Times New Roman" pitchFamily="18" charset="0"/>
              </a:rPr>
              <a:t>因此</a:t>
            </a:r>
            <a:r>
              <a:rPr lang="zh-CN" altLang="en-US" sz="2600" b="1" dirty="0">
                <a:solidFill>
                  <a:srgbClr val="00B0F0"/>
                </a:solidFill>
                <a:latin typeface="Times New Roman" pitchFamily="18" charset="0"/>
                <a:ea typeface="Times New Roman" pitchFamily="18" charset="0"/>
              </a:rPr>
              <a:t>条件概率同样具有概率的性质</a:t>
            </a:r>
            <a:r>
              <a:rPr lang="en-US" altLang="zh-CN" sz="2600" b="1" dirty="0">
                <a:latin typeface="Times New Roman" pitchFamily="18" charset="0"/>
                <a:ea typeface="Times New Roman" pitchFamily="18" charset="0"/>
              </a:rPr>
              <a:t>. </a:t>
            </a:r>
          </a:p>
          <a:p>
            <a:pPr marL="0" lvl="0" indent="0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600" b="1" dirty="0">
                <a:latin typeface="Times New Roman" pitchFamily="18" charset="0"/>
                <a:ea typeface="Times New Roman" pitchFamily="18" charset="0"/>
              </a:rPr>
              <a:t>设</a:t>
            </a:r>
            <a:r>
              <a:rPr lang="en-US" altLang="zh-CN" sz="2600" b="1" i="1" dirty="0">
                <a:latin typeface="Times New Roman" pitchFamily="18" charset="0"/>
                <a:ea typeface="Times New Roman" pitchFamily="18" charset="0"/>
              </a:rPr>
              <a:t>P</a:t>
            </a:r>
            <a:r>
              <a:rPr lang="en-US" altLang="zh-CN" sz="2600" b="1" dirty="0">
                <a:latin typeface="Times New Roman" pitchFamily="18" charset="0"/>
                <a:ea typeface="Times New Roman" pitchFamily="18" charset="0"/>
              </a:rPr>
              <a:t>(</a:t>
            </a:r>
            <a:r>
              <a:rPr lang="en-US" altLang="zh-CN" sz="2600" b="1" i="1" dirty="0">
                <a:latin typeface="Times New Roman" pitchFamily="18" charset="0"/>
                <a:ea typeface="Times New Roman" pitchFamily="18" charset="0"/>
              </a:rPr>
              <a:t>A</a:t>
            </a:r>
            <a:r>
              <a:rPr lang="en-US" altLang="zh-CN" sz="2600" b="1" dirty="0">
                <a:latin typeface="Times New Roman" pitchFamily="18" charset="0"/>
                <a:ea typeface="Times New Roman" pitchFamily="18" charset="0"/>
              </a:rPr>
              <a:t>)&gt;0</a:t>
            </a:r>
            <a:r>
              <a:rPr lang="zh-CN" altLang="en-US" sz="2600" b="1" dirty="0">
                <a:latin typeface="Times New Roman" pitchFamily="18" charset="0"/>
                <a:ea typeface="Times New Roman" pitchFamily="18" charset="0"/>
              </a:rPr>
              <a:t>，则条件概率的性质为：</a:t>
            </a:r>
            <a:endParaRPr lang="en-US" altLang="zh-CN" sz="2600" b="1" dirty="0">
              <a:latin typeface="Times New Roman" pitchFamily="18" charset="0"/>
              <a:ea typeface="Times New Roman" pitchFamily="18" charset="0"/>
            </a:endParaRPr>
          </a:p>
        </p:txBody>
      </p:sp>
      <p:graphicFrame>
        <p:nvGraphicFramePr>
          <p:cNvPr id="15363" name="对象 18"/>
          <p:cNvGraphicFramePr>
            <a:graphicFrameLocks noChangeAspect="1"/>
          </p:cNvGraphicFramePr>
          <p:nvPr/>
        </p:nvGraphicFramePr>
        <p:xfrm>
          <a:off x="709613" y="3162300"/>
          <a:ext cx="2227262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Equation" r:id="rId3" imgW="2227262" imgH="434975" progId="Equation.DSMT4">
                  <p:embed/>
                </p:oleObj>
              </mc:Choice>
              <mc:Fallback>
                <p:oleObj name="Equation" r:id="rId3" imgW="2227262" imgH="434975" progId="Equation.DSMT4">
                  <p:embed/>
                  <p:pic>
                    <p:nvPicPr>
                      <p:cNvPr id="15363" name="对象 1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09613" y="3162300"/>
                        <a:ext cx="2227262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对象 18"/>
          <p:cNvGraphicFramePr>
            <a:graphicFrameLocks noChangeAspect="1"/>
          </p:cNvGraphicFramePr>
          <p:nvPr/>
        </p:nvGraphicFramePr>
        <p:xfrm>
          <a:off x="695325" y="3684588"/>
          <a:ext cx="9418638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3" name="Equation" r:id="rId5" imgW="9418638" imgH="461962" progId="Equation.DSMT4">
                  <p:embed/>
                </p:oleObj>
              </mc:Choice>
              <mc:Fallback>
                <p:oleObj name="Equation" r:id="rId5" imgW="9418638" imgH="461962" progId="Equation.DSMT4">
                  <p:embed/>
                  <p:pic>
                    <p:nvPicPr>
                      <p:cNvPr id="15364" name="对象 1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5325" y="3684588"/>
                        <a:ext cx="9418638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对象 18"/>
          <p:cNvGraphicFramePr>
            <a:graphicFrameLocks noChangeAspect="1"/>
          </p:cNvGraphicFramePr>
          <p:nvPr/>
        </p:nvGraphicFramePr>
        <p:xfrm>
          <a:off x="709613" y="4235450"/>
          <a:ext cx="7164387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" name="Equation" r:id="rId7" imgW="7164387" imgH="488950" progId="Equation.DSMT4">
                  <p:embed/>
                </p:oleObj>
              </mc:Choice>
              <mc:Fallback>
                <p:oleObj name="Equation" r:id="rId7" imgW="7164387" imgH="488950" progId="Equation.DSMT4">
                  <p:embed/>
                  <p:pic>
                    <p:nvPicPr>
                      <p:cNvPr id="15365" name="对象 1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09613" y="4235450"/>
                        <a:ext cx="7164387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>
            <p:custDataLst>
              <p:tags r:id="rId1"/>
            </p:custDataLst>
          </p:nvPr>
        </p:nvSpPr>
        <p:spPr bwMode="auto">
          <a:xfrm>
            <a:off x="623392" y="332656"/>
            <a:ext cx="1944216" cy="504056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幼圆" panose="02010509060101010101" pitchFamily="49" charset="-122"/>
                <a:ea typeface="幼圆" panose="02010509060101010101" pitchFamily="49" charset="-122"/>
              </a:rPr>
              <a:t>问题再解决</a:t>
            </a: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127448" y="980728"/>
            <a:ext cx="102971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从生物学中我们知道，生男、生女的概率基本是相等的，这里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假定生男、生女的概率相等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.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如果某个家庭先后生了两个小孩：</a:t>
            </a:r>
            <a:endParaRPr lang="en-US" altLang="zh-CN" sz="24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）当已知较大的小孩是女孩的条件下，较小的小孩是男孩的概率为多少？</a:t>
            </a:r>
            <a:endParaRPr lang="en-US" altLang="zh-CN" sz="24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）当已知两个小孩中有女孩的条件下，两个小孩中有男孩的概率为多少？</a:t>
            </a:r>
          </a:p>
        </p:txBody>
      </p:sp>
      <p:sp>
        <p:nvSpPr>
          <p:cNvPr id="5" name="笑脸 4"/>
          <p:cNvSpPr/>
          <p:nvPr>
            <p:custDataLst>
              <p:tags r:id="rId3"/>
            </p:custDataLst>
          </p:nvPr>
        </p:nvSpPr>
        <p:spPr bwMode="auto">
          <a:xfrm>
            <a:off x="335360" y="332656"/>
            <a:ext cx="504056" cy="504056"/>
          </a:xfrm>
          <a:prstGeom prst="smileyFac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>
                <p:custDataLst>
                  <p:tags r:id="rId4"/>
                </p:custDataLst>
              </p:nvPr>
            </p:nvSpPr>
            <p:spPr>
              <a:xfrm>
                <a:off x="479376" y="3454669"/>
                <a:ext cx="9937104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解</a:t>
                </a:r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sym typeface="Wingdings" panose="05000000000000000000" pitchFamily="2" charset="2"/>
                  </a:rPr>
                  <a:t>：（</a:t>
                </a:r>
                <a:r>
                  <a:rPr lang="en-US" altLang="zh-CN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sym typeface="Wingdings" panose="05000000000000000000" pitchFamily="2" charset="2"/>
                  </a:rPr>
                  <a:t>1</a:t>
                </a:r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sym typeface="Wingdings" panose="05000000000000000000" pitchFamily="2" charset="2"/>
                  </a:rPr>
                  <a:t>）</a:t>
                </a:r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用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𝑏</m:t>
                    </m:r>
                  </m:oMath>
                </a14:m>
                <a:r>
                  <a:rPr lang="zh-CN" altLang="en-US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表示男孩，</a:t>
                </a:r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用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𝑔</m:t>
                    </m:r>
                  </m:oMath>
                </a14:m>
                <a:r>
                  <a:rPr lang="zh-CN" altLang="en-US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表示女孩</a:t>
                </a:r>
                <a:endParaRPr lang="en-US" altLang="zh-CN" sz="2400">
                  <a:solidFill>
                    <a:srgbClr val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2"/>
                </p:custDataLst>
              </p:nvPr>
            </p:nvSpPr>
            <p:spPr>
              <a:xfrm>
                <a:off x="479376" y="3454669"/>
                <a:ext cx="9937104" cy="646331"/>
              </a:xfrm>
              <a:prstGeom prst="rect">
                <a:avLst/>
              </a:prstGeom>
              <a:blipFill rotWithShape="0">
                <a:blip r:embed="rId13"/>
                <a:stretch>
                  <a:fillRect l="-982" r="0" b="-113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>
                <p:custDataLst>
                  <p:tags r:id="rId5"/>
                </p:custDataLst>
              </p:nvPr>
            </p:nvSpPr>
            <p:spPr>
              <a:xfrm>
                <a:off x="5939222" y="3571604"/>
                <a:ext cx="404521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样本空间</a:t>
                </a:r>
                <a14:m>
                  <m:oMath xmlns:m="http://schemas.openxmlformats.org/officeDocument/2006/math">
                    <m:r>
                      <a:rPr lang="el-GR" altLang="zh-CN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𝛺</m:t>
                    </m:r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𝑏𝑏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𝑏𝑔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𝑔𝑏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𝑔𝑔</m:t>
                        </m:r>
                      </m:e>
                    </m:d>
                  </m:oMath>
                </a14:m>
                <a:endParaRPr lang="zh-CN" alt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4"/>
                </p:custDataLst>
              </p:nvPr>
            </p:nvSpPr>
            <p:spPr>
              <a:xfrm>
                <a:off x="5939222" y="3571604"/>
                <a:ext cx="4045210" cy="461665"/>
              </a:xfrm>
              <a:prstGeom prst="rect">
                <a:avLst/>
              </a:prstGeom>
              <a:blipFill rotWithShape="0">
                <a:blip r:embed="rId15"/>
                <a:stretch>
                  <a:fillRect l="-2259" t="-10526" r="0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1343472" y="4222123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记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：“较大的小孩是女孩”， 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B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：“较小的小孩是男孩”</a:t>
            </a: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endParaRPr lang="en-US" altLang="zh-CN" sz="240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>
                <p:custDataLst>
                  <p:tags r:id="rId7"/>
                </p:custDataLst>
              </p:nvPr>
            </p:nvSpPr>
            <p:spPr>
              <a:xfrm>
                <a:off x="1343472" y="5012470"/>
                <a:ext cx="196194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𝑔𝑏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𝑔𝑔</m:t>
                          </m:r>
                        </m:e>
                      </m:d>
                    </m:oMath>
                  </m:oMathPara>
                </a14:m>
                <a:endParaRPr lang="zh-CN" alt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6"/>
                </p:custDataLst>
              </p:nvPr>
            </p:nvSpPr>
            <p:spPr>
              <a:xfrm>
                <a:off x="1343472" y="5012470"/>
                <a:ext cx="1961947" cy="461665"/>
              </a:xfrm>
              <a:prstGeom prst="rect">
                <a:avLst/>
              </a:prstGeom>
              <a:blipFill rotWithShape="0">
                <a:blip r:embed="rId17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>
                <p:custDataLst>
                  <p:tags r:id="rId8"/>
                </p:custDataLst>
              </p:nvPr>
            </p:nvSpPr>
            <p:spPr>
              <a:xfrm>
                <a:off x="3330210" y="5012470"/>
                <a:ext cx="196194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𝑔𝑏</m:t>
                          </m:r>
                        </m:e>
                      </m:d>
                    </m:oMath>
                  </m:oMathPara>
                </a14:m>
                <a:endParaRPr lang="zh-CN" alt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8"/>
                </p:custDataLst>
              </p:nvPr>
            </p:nvSpPr>
            <p:spPr>
              <a:xfrm>
                <a:off x="3330210" y="5012470"/>
                <a:ext cx="1961947" cy="461665"/>
              </a:xfrm>
              <a:prstGeom prst="rect">
                <a:avLst/>
              </a:prstGeom>
              <a:blipFill rotWithShape="0">
                <a:blip r:embed="rId19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>
                <p:custDataLst>
                  <p:tags r:id="rId9"/>
                </p:custDataLst>
              </p:nvPr>
            </p:nvSpPr>
            <p:spPr>
              <a:xfrm>
                <a:off x="5482470" y="5012470"/>
                <a:ext cx="167500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𝐴𝐵</m:t>
                      </m:r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zh-CN" alt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0"/>
                </p:custDataLst>
              </p:nvPr>
            </p:nvSpPr>
            <p:spPr>
              <a:xfrm>
                <a:off x="5482470" y="5012470"/>
                <a:ext cx="1675009" cy="461665"/>
              </a:xfrm>
              <a:prstGeom prst="rect">
                <a:avLst/>
              </a:prstGeom>
              <a:blipFill rotWithShape="0">
                <a:blip r:embed="rId21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>
                <p:custDataLst>
                  <p:tags r:id="rId10"/>
                </p:custDataLst>
              </p:nvPr>
            </p:nvSpPr>
            <p:spPr>
              <a:xfrm>
                <a:off x="1314872" y="5618151"/>
                <a:ext cx="3171959" cy="8703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𝑃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𝑃</m:t>
                          </m:r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𝐴𝐵</m:t>
                              </m:r>
                            </m:e>
                          </m:d>
                        </m:num>
                        <m:den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𝑃</m:t>
                          </m:r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den>
                      </m:f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zh-CN" alt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3"/>
                </p:custDataLst>
              </p:nvPr>
            </p:nvSpPr>
            <p:spPr>
              <a:xfrm>
                <a:off x="1314872" y="5618151"/>
                <a:ext cx="3171959" cy="870303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99606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  <p:cond evt="onBegin" delay="0">
                          <p:tn val="31"/>
                        </p:cond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  <p:cond evt="onBegin" delay="0">
                          <p:tn val="36"/>
                        </p:cond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  <p:cond evt="onBegin" delay="0">
                          <p:tn val="41"/>
                        </p:cond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/>
      <p:bldP spid="8" grpId="0"/>
      <p:bldP spid="9" grpId="0"/>
      <p:bldP spid="2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>
            <p:custDataLst>
              <p:tags r:id="rId1"/>
            </p:custDataLst>
          </p:nvPr>
        </p:nvSpPr>
        <p:spPr bwMode="auto">
          <a:xfrm>
            <a:off x="623392" y="332656"/>
            <a:ext cx="1944216" cy="504056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幼圆" panose="02010509060101010101" pitchFamily="49" charset="-122"/>
                <a:ea typeface="幼圆" panose="02010509060101010101" pitchFamily="49" charset="-122"/>
              </a:rPr>
              <a:t>问题再解决</a:t>
            </a: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127448" y="980728"/>
            <a:ext cx="102971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从生物学中我们知道，生男、生女的概率基本是相等的，这里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假定生男、生女的概率相等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.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如果某个家庭先后生了两个小孩：</a:t>
            </a:r>
            <a:endParaRPr lang="en-US" altLang="zh-CN" sz="24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）当已知较大的小孩是女孩的条件下，较小的小孩是男孩的概率为多少？</a:t>
            </a:r>
            <a:endParaRPr lang="en-US" altLang="zh-CN" sz="24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）当已知两个小孩中有女孩的条件下，两个小孩中有男孩的概率为多少？</a:t>
            </a:r>
          </a:p>
        </p:txBody>
      </p:sp>
      <p:sp>
        <p:nvSpPr>
          <p:cNvPr id="5" name="笑脸 4"/>
          <p:cNvSpPr/>
          <p:nvPr>
            <p:custDataLst>
              <p:tags r:id="rId3"/>
            </p:custDataLst>
          </p:nvPr>
        </p:nvSpPr>
        <p:spPr bwMode="auto">
          <a:xfrm>
            <a:off x="335360" y="332656"/>
            <a:ext cx="504056" cy="504056"/>
          </a:xfrm>
          <a:prstGeom prst="smileyFac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>
                <p:custDataLst>
                  <p:tags r:id="rId4"/>
                </p:custDataLst>
              </p:nvPr>
            </p:nvSpPr>
            <p:spPr>
              <a:xfrm>
                <a:off x="479376" y="3454669"/>
                <a:ext cx="9937104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解</a:t>
                </a:r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sym typeface="Wingdings" panose="05000000000000000000" pitchFamily="2" charset="2"/>
                  </a:rPr>
                  <a:t>：（</a:t>
                </a:r>
                <a:r>
                  <a:rPr lang="en-US" altLang="zh-CN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sym typeface="Wingdings" panose="05000000000000000000" pitchFamily="2" charset="2"/>
                  </a:rPr>
                  <a:t>2</a:t>
                </a:r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sym typeface="Wingdings" panose="05000000000000000000" pitchFamily="2" charset="2"/>
                  </a:rPr>
                  <a:t>）</a:t>
                </a:r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用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𝑏</m:t>
                    </m:r>
                  </m:oMath>
                </a14:m>
                <a:r>
                  <a:rPr lang="zh-CN" altLang="en-US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表示男孩，</a:t>
                </a:r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用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𝑔</m:t>
                    </m:r>
                  </m:oMath>
                </a14:m>
                <a:r>
                  <a:rPr lang="zh-CN" altLang="en-US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表示女孩</a:t>
                </a:r>
                <a:endParaRPr lang="en-US" altLang="zh-CN" sz="2400">
                  <a:solidFill>
                    <a:srgbClr val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2"/>
                </p:custDataLst>
              </p:nvPr>
            </p:nvSpPr>
            <p:spPr>
              <a:xfrm>
                <a:off x="479376" y="3454669"/>
                <a:ext cx="9937104" cy="646331"/>
              </a:xfrm>
              <a:prstGeom prst="rect">
                <a:avLst/>
              </a:prstGeom>
              <a:blipFill rotWithShape="0">
                <a:blip r:embed="rId13"/>
                <a:stretch>
                  <a:fillRect l="-982" r="0" b="-113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>
                <p:custDataLst>
                  <p:tags r:id="rId5"/>
                </p:custDataLst>
              </p:nvPr>
            </p:nvSpPr>
            <p:spPr>
              <a:xfrm>
                <a:off x="5939222" y="3571604"/>
                <a:ext cx="404521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样本空间</a:t>
                </a:r>
                <a14:m>
                  <m:oMath xmlns:m="http://schemas.openxmlformats.org/officeDocument/2006/math">
                    <m:r>
                      <a:rPr lang="el-GR" altLang="zh-CN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𝛺</m:t>
                    </m:r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𝑏𝑏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𝑏𝑔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𝑔𝑏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𝑔𝑔</m:t>
                        </m:r>
                      </m:e>
                    </m:d>
                  </m:oMath>
                </a14:m>
                <a:endParaRPr lang="zh-CN" alt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4"/>
                </p:custDataLst>
              </p:nvPr>
            </p:nvSpPr>
            <p:spPr>
              <a:xfrm>
                <a:off x="5939222" y="3571604"/>
                <a:ext cx="4045210" cy="461665"/>
              </a:xfrm>
              <a:prstGeom prst="rect">
                <a:avLst/>
              </a:prstGeom>
              <a:blipFill rotWithShape="0">
                <a:blip r:embed="rId15"/>
                <a:stretch>
                  <a:fillRect l="-2259" t="-10526" r="0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1343472" y="4222123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记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C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：“两个小孩中有女孩”， 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D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：“两个小孩中有男孩”</a:t>
            </a: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endParaRPr lang="en-US" altLang="zh-CN" sz="240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>
                <p:custDataLst>
                  <p:tags r:id="rId7"/>
                </p:custDataLst>
              </p:nvPr>
            </p:nvSpPr>
            <p:spPr>
              <a:xfrm>
                <a:off x="1343472" y="5012470"/>
                <a:ext cx="243457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𝑏𝑔</m:t>
                          </m:r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𝑔𝑏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𝑔𝑔</m:t>
                          </m:r>
                        </m:e>
                      </m:d>
                    </m:oMath>
                  </m:oMathPara>
                </a14:m>
                <a:endParaRPr lang="zh-CN" alt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6"/>
                </p:custDataLst>
              </p:nvPr>
            </p:nvSpPr>
            <p:spPr>
              <a:xfrm>
                <a:off x="1343472" y="5012470"/>
                <a:ext cx="2434577" cy="461665"/>
              </a:xfrm>
              <a:prstGeom prst="rect">
                <a:avLst/>
              </a:prstGeom>
              <a:blipFill rotWithShape="0">
                <a:blip r:embed="rId17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>
                <p:custDataLst>
                  <p:tags r:id="rId8"/>
                </p:custDataLst>
              </p:nvPr>
            </p:nvSpPr>
            <p:spPr>
              <a:xfrm>
                <a:off x="3888050" y="4994076"/>
                <a:ext cx="24187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𝑏𝑔</m:t>
                          </m:r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zh-CN" alt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8"/>
                </p:custDataLst>
              </p:nvPr>
            </p:nvSpPr>
            <p:spPr>
              <a:xfrm>
                <a:off x="3888050" y="4994076"/>
                <a:ext cx="2418739" cy="461665"/>
              </a:xfrm>
              <a:prstGeom prst="rect">
                <a:avLst/>
              </a:prstGeom>
              <a:blipFill rotWithShape="0">
                <a:blip r:embed="rId19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>
                <p:custDataLst>
                  <p:tags r:id="rId9"/>
                </p:custDataLst>
              </p:nvPr>
            </p:nvSpPr>
            <p:spPr>
              <a:xfrm>
                <a:off x="6528048" y="5012470"/>
                <a:ext cx="21491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𝐶𝐷</m:t>
                      </m:r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𝑏𝑔</m:t>
                          </m:r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zh-CN" alt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0"/>
                </p:custDataLst>
              </p:nvPr>
            </p:nvSpPr>
            <p:spPr>
              <a:xfrm>
                <a:off x="6528048" y="5012470"/>
                <a:ext cx="2149114" cy="461665"/>
              </a:xfrm>
              <a:prstGeom prst="rect">
                <a:avLst/>
              </a:prstGeom>
              <a:blipFill rotWithShape="0">
                <a:blip r:embed="rId21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>
                <p:custDataLst>
                  <p:tags r:id="rId10"/>
                </p:custDataLst>
              </p:nvPr>
            </p:nvSpPr>
            <p:spPr>
              <a:xfrm>
                <a:off x="1314872" y="5618151"/>
                <a:ext cx="3071803" cy="8613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𝑃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𝑃</m:t>
                          </m:r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𝐶𝐷</m:t>
                              </m:r>
                            </m:e>
                          </m:d>
                        </m:num>
                        <m:den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𝑃</m:t>
                          </m:r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den>
                      </m:f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zh-CN" alt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3"/>
                </p:custDataLst>
              </p:nvPr>
            </p:nvSpPr>
            <p:spPr>
              <a:xfrm>
                <a:off x="1314872" y="5618151"/>
                <a:ext cx="3071803" cy="861326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62319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  <p:cond evt="onBegin" delay="0">
                          <p:tn val="25"/>
                        </p:cond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  <p:cond evt="onBegin" delay="0">
                          <p:tn val="38"/>
                        </p:cond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/>
      <p:bldP spid="8" grpId="0"/>
      <p:bldP spid="9" grpId="0"/>
      <p:bldP spid="2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>
            <p:custDataLst>
              <p:tags r:id="rId1"/>
            </p:custDataLst>
          </p:nvPr>
        </p:nvSpPr>
        <p:spPr bwMode="auto">
          <a:xfrm>
            <a:off x="623392" y="332656"/>
            <a:ext cx="1944216" cy="504056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幼圆" panose="02010509060101010101" pitchFamily="49" charset="-122"/>
                <a:ea typeface="幼圆" panose="02010509060101010101" pitchFamily="49" charset="-122"/>
              </a:rPr>
              <a:t>新知应用</a:t>
            </a: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127448" y="980728"/>
            <a:ext cx="10297144" cy="1134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抛掷红、蓝两颗质地均匀的骰子，记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A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：蓝色骰子的点数为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5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或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6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；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B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：两颗骰子的点数之和大于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7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，求在事件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A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发生的条件下事件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B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发生的概率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.</a:t>
            </a:r>
            <a:endParaRPr lang="zh-CN" altLang="en-US" sz="240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笑脸 4"/>
          <p:cNvSpPr/>
          <p:nvPr>
            <p:custDataLst>
              <p:tags r:id="rId3"/>
            </p:custDataLst>
          </p:nvPr>
        </p:nvSpPr>
        <p:spPr bwMode="auto">
          <a:xfrm>
            <a:off x="335360" y="332656"/>
            <a:ext cx="504056" cy="504056"/>
          </a:xfrm>
          <a:prstGeom prst="smileyFac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>
                <p:custDataLst>
                  <p:tags r:id="rId4"/>
                </p:custDataLst>
              </p:nvPr>
            </p:nvSpPr>
            <p:spPr>
              <a:xfrm>
                <a:off x="307372" y="2588531"/>
                <a:ext cx="673274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解</a:t>
                </a:r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sym typeface="Wingdings" panose="05000000000000000000" pitchFamily="2" charset="2"/>
                  </a:rPr>
                  <a:t>：</a:t>
                </a:r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用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𝑥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,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𝑦</m:t>
                        </m:r>
                      </m:e>
                    </m:d>
                  </m:oMath>
                </a14:m>
                <a:r>
                  <a:rPr lang="zh-CN" altLang="en-US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表示抛掷结果，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𝑥</m:t>
                    </m:r>
                  </m:oMath>
                </a14:m>
                <a:r>
                  <a:rPr lang="zh-CN" altLang="en-US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表示红色骰子的点数，</a:t>
                </a:r>
                <a:r>
                  <a:rPr lang="en-US" altLang="zh-CN" sz="2400">
                    <a:solidFill>
                      <a:srgbClr val="FF0000"/>
                    </a:solidFill>
                    <a:ea typeface="华文中宋" panose="0201060004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𝑦</m:t>
                    </m:r>
                  </m:oMath>
                </a14:m>
                <a:r>
                  <a:rPr lang="zh-CN" altLang="en-US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表示蓝色骰子的点数</a:t>
                </a:r>
                <a:r>
                  <a:rPr lang="en-US" altLang="zh-CN" sz="240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.</a:t>
                </a: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3"/>
                </p:custDataLst>
              </p:nvPr>
            </p:nvSpPr>
            <p:spPr>
              <a:xfrm>
                <a:off x="307372" y="2588531"/>
                <a:ext cx="6732748" cy="1200329"/>
              </a:xfrm>
              <a:prstGeom prst="rect">
                <a:avLst/>
              </a:prstGeom>
              <a:blipFill rotWithShape="0">
                <a:blip r:embed="rId14"/>
                <a:stretch>
                  <a:fillRect l="-1357" r="0" b="-55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>
                <p:custDataLst>
                  <p:tags r:id="rId5"/>
                </p:custDataLst>
              </p:nvPr>
            </p:nvSpPr>
            <p:spPr>
              <a:xfrm>
                <a:off x="905749" y="3983485"/>
                <a:ext cx="619836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40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样本空间可记为</a:t>
                </a:r>
                <a14:m>
                  <m:oMath xmlns:m="http://schemas.openxmlformats.org/officeDocument/2006/math">
                    <m:r>
                      <a:rPr lang="el-GR" altLang="zh-CN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𝛺</m:t>
                    </m:r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=1,2,3,4,5,6</m:t>
                        </m:r>
                      </m:e>
                    </m:d>
                  </m:oMath>
                </a14:m>
                <a:endParaRPr lang="zh-CN" alt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5"/>
                </p:custDataLst>
              </p:nvPr>
            </p:nvSpPr>
            <p:spPr>
              <a:xfrm>
                <a:off x="905749" y="3983485"/>
                <a:ext cx="6198363" cy="461665"/>
              </a:xfrm>
              <a:prstGeom prst="rect">
                <a:avLst/>
              </a:prstGeom>
              <a:blipFill rotWithShape="0">
                <a:blip r:embed="rId16"/>
                <a:stretch>
                  <a:fillRect l="-1575" t="-10526" r="0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>
                <p:custDataLst>
                  <p:tags r:id="rId6"/>
                </p:custDataLst>
              </p:nvPr>
            </p:nvSpPr>
            <p:spPr>
              <a:xfrm>
                <a:off x="910452" y="4755009"/>
                <a:ext cx="164628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)=12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7"/>
                </p:custDataLst>
              </p:nvPr>
            </p:nvSpPr>
            <p:spPr>
              <a:xfrm>
                <a:off x="910452" y="4755009"/>
                <a:ext cx="1646285" cy="461665"/>
              </a:xfrm>
              <a:prstGeom prst="rect">
                <a:avLst/>
              </a:prstGeom>
              <a:blipFill rotWithShape="0">
                <a:blip r:embed="rId18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>
                <p:custDataLst>
                  <p:tags r:id="rId7"/>
                </p:custDataLst>
              </p:nvPr>
            </p:nvSpPr>
            <p:spPr>
              <a:xfrm>
                <a:off x="2798282" y="4714179"/>
                <a:ext cx="175092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𝐴𝐵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=9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9"/>
                </p:custDataLst>
              </p:nvPr>
            </p:nvSpPr>
            <p:spPr>
              <a:xfrm>
                <a:off x="2798282" y="4714179"/>
                <a:ext cx="1750928" cy="461665"/>
              </a:xfrm>
              <a:prstGeom prst="rect">
                <a:avLst/>
              </a:prstGeom>
              <a:blipFill rotWithShape="0">
                <a:blip r:embed="rId20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>
                <p:custDataLst>
                  <p:tags r:id="rId8"/>
                </p:custDataLst>
              </p:nvPr>
            </p:nvSpPr>
            <p:spPr>
              <a:xfrm>
                <a:off x="908607" y="5374725"/>
                <a:ext cx="3059748" cy="8613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𝑃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𝑛</m:t>
                          </m:r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𝐴𝐵</m:t>
                              </m:r>
                            </m:e>
                          </m:d>
                        </m:num>
                        <m:den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𝑛</m:t>
                          </m:r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den>
                      </m:f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1"/>
                </p:custDataLst>
              </p:nvPr>
            </p:nvSpPr>
            <p:spPr>
              <a:xfrm>
                <a:off x="908607" y="5374725"/>
                <a:ext cx="3059748" cy="861326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" name="图表 16"/>
          <p:cNvGraphicFramePr/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372399377"/>
              </p:ext>
            </p:extLst>
          </p:nvPr>
        </p:nvGraphicFramePr>
        <p:xfrm>
          <a:off x="7381859" y="2208195"/>
          <a:ext cx="4752528" cy="4027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sp>
        <p:nvSpPr>
          <p:cNvPr id="19" name="矩形 18"/>
          <p:cNvSpPr/>
          <p:nvPr>
            <p:custDataLst>
              <p:tags r:id="rId10"/>
            </p:custDataLst>
          </p:nvPr>
        </p:nvSpPr>
        <p:spPr bwMode="auto">
          <a:xfrm>
            <a:off x="8184232" y="2636259"/>
            <a:ext cx="3024336" cy="81987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直角三角形 19"/>
          <p:cNvSpPr/>
          <p:nvPr>
            <p:custDataLst>
              <p:tags r:id="rId11"/>
            </p:custDataLst>
          </p:nvPr>
        </p:nvSpPr>
        <p:spPr bwMode="auto">
          <a:xfrm rot="10800000">
            <a:off x="8472264" y="2492897"/>
            <a:ext cx="2586923" cy="2586923"/>
          </a:xfrm>
          <a:prstGeom prst="rtTriangle">
            <a:avLst/>
          </a:pr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87592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  <p:cond evt="onBegin" delay="0">
                          <p:tn val="31"/>
                        </p:cond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  <p:cond evt="onBegin" delay="0">
                          <p:tn val="36"/>
                        </p:cond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  <p:cond evt="onBegin" delay="0">
                          <p:tn val="41"/>
                        </p:cond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  <p:cond evt="onBegin" delay="0">
                          <p:tn val="46"/>
                        </p:cond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/>
      <p:bldP spid="8" grpId="0"/>
      <p:bldP spid="2" grpId="0"/>
      <p:bldP spid="11" grpId="0"/>
      <p:bldP spid="12" grpId="0"/>
      <p:bldGraphic spid="17" grpId="0">
        <p:bldAsOne/>
      </p:bldGraphic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矩形 1"/>
              <p:cNvSpPr/>
              <p:nvPr>
                <p:custDataLst>
                  <p:tags r:id="rId1"/>
                </p:custDataLst>
              </p:nvPr>
            </p:nvSpPr>
            <p:spPr>
              <a:xfrm>
                <a:off x="911424" y="836712"/>
                <a:ext cx="10369152" cy="14580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200000"/>
                  </a:lnSpc>
                </a:pPr>
                <a:r>
                  <a:rPr lang="zh-CN" altLang="en-US" sz="2400" dirty="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                       一般地，当事件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A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发生的概率大于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0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（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）时，已知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事件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A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发生的条件下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事件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B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发生的概率，称为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条件概率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，记作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.</a:t>
                </a:r>
                <a:endParaRPr lang="zh-CN" altLang="en-US" sz="2400" dirty="0">
                  <a:solidFill>
                    <a:schemeClr val="tx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"/>
                </p:custDataLst>
              </p:nvPr>
            </p:nvSpPr>
            <p:spPr>
              <a:xfrm>
                <a:off x="911424" y="836712"/>
                <a:ext cx="10369152" cy="1458091"/>
              </a:xfrm>
              <a:prstGeom prst="rect">
                <a:avLst/>
              </a:prstGeom>
              <a:blipFill>
                <a:blip r:embed="rId11"/>
                <a:stretch>
                  <a:fillRect l="-941" b="-87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圆角矩形 6"/>
          <p:cNvSpPr/>
          <p:nvPr>
            <p:custDataLst>
              <p:tags r:id="rId2"/>
            </p:custDataLst>
          </p:nvPr>
        </p:nvSpPr>
        <p:spPr bwMode="auto">
          <a:xfrm>
            <a:off x="587388" y="332656"/>
            <a:ext cx="1944216" cy="504056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课堂总结</a:t>
            </a:r>
            <a:endParaRPr kumimoji="0" lang="zh-CN" altLang="en-US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" name="笑脸 7"/>
          <p:cNvSpPr/>
          <p:nvPr>
            <p:custDataLst>
              <p:tags r:id="rId3"/>
            </p:custDataLst>
          </p:nvPr>
        </p:nvSpPr>
        <p:spPr bwMode="auto">
          <a:xfrm>
            <a:off x="335360" y="332656"/>
            <a:ext cx="504056" cy="504056"/>
          </a:xfrm>
          <a:prstGeom prst="smileyFac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矩形 8"/>
              <p:cNvSpPr/>
              <p:nvPr>
                <p:custDataLst>
                  <p:tags r:id="rId4"/>
                </p:custDataLst>
              </p:nvPr>
            </p:nvSpPr>
            <p:spPr>
              <a:xfrm>
                <a:off x="911424" y="4087904"/>
                <a:ext cx="4689425" cy="9748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事件个数法：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f>
                      <m:fPr>
                        <m:ctrlP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𝑛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𝐴</m:t>
                            </m:r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𝑛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𝐴</m:t>
                            </m:r>
                          </m:e>
                        </m:d>
                      </m:den>
                    </m:f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；</a:t>
                </a:r>
                <a:endParaRPr lang="en-US" altLang="zh-CN" sz="2400" dirty="0">
                  <a:solidFill>
                    <a:schemeClr val="tx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911424" y="4087904"/>
                <a:ext cx="4689425" cy="974882"/>
              </a:xfrm>
              <a:prstGeom prst="rect">
                <a:avLst/>
              </a:prstGeom>
              <a:blipFill>
                <a:blip r:embed="rId12"/>
                <a:stretch>
                  <a:fillRect l="-1821" r="-10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矩形 13"/>
              <p:cNvSpPr/>
              <p:nvPr>
                <p:custDataLst>
                  <p:tags r:id="rId5"/>
                </p:custDataLst>
              </p:nvPr>
            </p:nvSpPr>
            <p:spPr>
              <a:xfrm>
                <a:off x="911424" y="4692171"/>
                <a:ext cx="3767506" cy="9748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华文中宋" panose="02010600040101010101" pitchFamily="2" charset="-122"/>
                  </a:rPr>
                  <a:t>定义法：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𝑃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𝐴𝐵</m:t>
                            </m:r>
                          </m:e>
                        </m:d>
                      </m:num>
                      <m:den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𝑃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den>
                    </m:f>
                  </m:oMath>
                </a14:m>
                <a:endParaRPr lang="en-US" altLang="zh-CN" sz="2400" dirty="0">
                  <a:solidFill>
                    <a:srgbClr val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911424" y="4692171"/>
                <a:ext cx="3767506" cy="974882"/>
              </a:xfrm>
              <a:prstGeom prst="rect">
                <a:avLst/>
              </a:prstGeom>
              <a:blipFill>
                <a:blip r:embed="rId13"/>
                <a:stretch>
                  <a:fillRect l="-22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矩形 9"/>
              <p:cNvSpPr/>
              <p:nvPr>
                <p:custDataLst>
                  <p:tags r:id="rId6"/>
                </p:custDataLst>
              </p:nvPr>
            </p:nvSpPr>
            <p:spPr>
              <a:xfrm>
                <a:off x="950863" y="2380965"/>
                <a:ext cx="9421938" cy="5803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solidFill>
                      <a:schemeClr val="tx1"/>
                    </a:solidFill>
                    <a:ea typeface="华文中宋" panose="02010600040101010101" pitchFamily="2" charset="-122"/>
                  </a:rPr>
                  <a:t>当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ea typeface="华文中宋" panose="02010600040101010101" pitchFamily="2" charset="-122"/>
                  </a:rPr>
                  <a:t>时，当且仅当事件</a:t>
                </a:r>
                <a:r>
                  <a:rPr lang="en-US" altLang="zh-CN" sz="2400" dirty="0">
                    <a:solidFill>
                      <a:schemeClr val="tx1"/>
                    </a:solidFill>
                    <a:ea typeface="华文中宋" panose="02010600040101010101" pitchFamily="2" charset="-122"/>
                  </a:rPr>
                  <a:t>A</a:t>
                </a:r>
                <a:r>
                  <a:rPr lang="zh-CN" altLang="en-US" sz="2400" dirty="0">
                    <a:solidFill>
                      <a:schemeClr val="tx1"/>
                    </a:solidFill>
                    <a:ea typeface="华文中宋" panose="02010600040101010101" pitchFamily="2" charset="-122"/>
                  </a:rPr>
                  <a:t>与</a:t>
                </a:r>
                <a:r>
                  <a:rPr lang="en-US" altLang="zh-CN" sz="2400" dirty="0">
                    <a:solidFill>
                      <a:schemeClr val="tx1"/>
                    </a:solidFill>
                    <a:ea typeface="华文中宋" panose="02010600040101010101" pitchFamily="2" charset="-122"/>
                  </a:rPr>
                  <a:t>B</a:t>
                </a:r>
                <a:r>
                  <a:rPr lang="zh-CN" altLang="en-US" sz="2400" dirty="0">
                    <a:solidFill>
                      <a:schemeClr val="tx1"/>
                    </a:solidFill>
                    <a:ea typeface="华文中宋" panose="02010600040101010101" pitchFamily="2" charset="-122"/>
                  </a:rPr>
                  <a:t>相互独立时，有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US" altLang="zh-CN" sz="2400" dirty="0">
                  <a:solidFill>
                    <a:schemeClr val="tx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6"/>
                </p:custDataLst>
              </p:nvPr>
            </p:nvSpPr>
            <p:spPr>
              <a:xfrm>
                <a:off x="950863" y="2380965"/>
                <a:ext cx="9421938" cy="580352"/>
              </a:xfrm>
              <a:prstGeom prst="rect">
                <a:avLst/>
              </a:prstGeom>
              <a:blipFill>
                <a:blip r:embed="rId14"/>
                <a:stretch>
                  <a:fillRect l="-906" b="-242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矩形 10"/>
              <p:cNvSpPr/>
              <p:nvPr>
                <p:custDataLst>
                  <p:tags r:id="rId7"/>
                </p:custDataLst>
              </p:nvPr>
            </p:nvSpPr>
            <p:spPr>
              <a:xfrm>
                <a:off x="941713" y="3196749"/>
                <a:ext cx="489704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solidFill>
                      <a:srgbClr val="FF0000"/>
                    </a:solidFill>
                    <a:ea typeface="华文中宋" panose="02010600040101010101" pitchFamily="2" charset="-122"/>
                  </a:rPr>
                  <a:t>乘法公式</a:t>
                </a:r>
                <a:r>
                  <a:rPr lang="zh-CN" altLang="en-US" sz="2400" dirty="0">
                    <a:ea typeface="华文中宋" panose="02010600040101010101" pitchFamily="2" charset="-122"/>
                  </a:rPr>
                  <a:t>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P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AB</m:t>
                        </m:r>
                      </m:e>
                    </m:d>
                    <m:r>
                      <a:rPr lang="en-US" altLang="zh-CN" sz="240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240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P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A</m:t>
                        </m:r>
                      </m:e>
                    </m:d>
                    <m:r>
                      <m:rPr>
                        <m:sty m:val="p"/>
                      </m:rPr>
                      <a:rPr lang="en-US" altLang="zh-CN" sz="240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P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B</m:t>
                        </m:r>
                        <m:r>
                          <a:rPr lang="en-US" altLang="zh-CN" sz="240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|</m:t>
                        </m:r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A</m:t>
                        </m:r>
                      </m:e>
                    </m:d>
                  </m:oMath>
                </a14:m>
                <a:endParaRPr lang="en-US" altLang="zh-CN" sz="2400" dirty="0">
                  <a:ea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941713" y="3196749"/>
                <a:ext cx="4897046" cy="646331"/>
              </a:xfrm>
              <a:prstGeom prst="rect">
                <a:avLst/>
              </a:prstGeom>
              <a:blipFill>
                <a:blip r:embed="rId15"/>
                <a:stretch>
                  <a:fillRect l="-1617" b="-113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920574" y="5833771"/>
            <a:ext cx="2339102" cy="5803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 dirty="0">
                <a:solidFill>
                  <a:srgbClr val="0000FF"/>
                </a:solidFill>
                <a:ea typeface="华文中宋" panose="02010600040101010101" pitchFamily="2" charset="-122"/>
              </a:rPr>
              <a:t>条件概率的性质</a:t>
            </a:r>
            <a:endParaRPr lang="en-US" altLang="zh-CN" sz="2400" dirty="0">
              <a:solidFill>
                <a:srgbClr val="0000FF"/>
              </a:solidFill>
              <a:ea typeface="华文中宋" panose="02010600040101010101" pitchFamily="2" charset="-122"/>
            </a:endParaRPr>
          </a:p>
        </p:txBody>
      </p:sp>
      <p:pic>
        <p:nvPicPr>
          <p:cNvPr id="15" name="New picture"/>
          <p:cNvPicPr/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0363200" y="10680700"/>
            <a:ext cx="330200" cy="254000"/>
          </a:xfrm>
          <a:prstGeom prst="cube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C5520107-C643-F9C1-684F-F1D0326BEAEF}"/>
              </a:ext>
            </a:extLst>
          </p:cNvPr>
          <p:cNvSpPr txBox="1"/>
          <p:nvPr/>
        </p:nvSpPr>
        <p:spPr>
          <a:xfrm>
            <a:off x="855867" y="1129806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条件概率的定义：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5A1DD2F-6D41-642F-5FD3-72FB2F57DB46}"/>
              </a:ext>
            </a:extLst>
          </p:cNvPr>
          <p:cNvSpPr txBox="1"/>
          <p:nvPr/>
        </p:nvSpPr>
        <p:spPr>
          <a:xfrm>
            <a:off x="830941" y="3880475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条件概率的求法：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702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/>
      <p:bldP spid="14" grpId="0"/>
      <p:bldP spid="10" grpId="0"/>
      <p:bldP spid="11" grpId="0"/>
      <p:bldP spid="12" grpId="0"/>
      <p:bldP spid="3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2"/>
          <p:cNvSpPr/>
          <p:nvPr/>
        </p:nvSpPr>
        <p:spPr>
          <a:xfrm>
            <a:off x="551384" y="1607821"/>
            <a:ext cx="5544616" cy="10066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600" b="1" dirty="0">
                <a:solidFill>
                  <a:srgbClr val="00B0F0"/>
                </a:solidFill>
                <a:latin typeface="Times New Roman" pitchFamily="18" charset="0"/>
                <a:ea typeface="Times New Roman" pitchFamily="18" charset="0"/>
              </a:rPr>
              <a:t>条件概率的性质</a:t>
            </a:r>
            <a:r>
              <a:rPr lang="en-US" altLang="zh-CN" sz="2600" b="1" dirty="0">
                <a:latin typeface="Times New Roman" pitchFamily="18" charset="0"/>
                <a:ea typeface="Times New Roman" pitchFamily="18" charset="0"/>
              </a:rPr>
              <a:t> </a:t>
            </a:r>
          </a:p>
          <a:p>
            <a:pPr marL="0" lvl="0" indent="0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600" b="1" dirty="0">
                <a:latin typeface="Times New Roman" pitchFamily="18" charset="0"/>
                <a:ea typeface="Times New Roman" pitchFamily="18" charset="0"/>
              </a:rPr>
              <a:t>设</a:t>
            </a:r>
            <a:r>
              <a:rPr lang="en-US" altLang="zh-CN" sz="2600" b="1" i="1" dirty="0">
                <a:latin typeface="Times New Roman" pitchFamily="18" charset="0"/>
                <a:ea typeface="Times New Roman" pitchFamily="18" charset="0"/>
              </a:rPr>
              <a:t>P</a:t>
            </a:r>
            <a:r>
              <a:rPr lang="en-US" altLang="zh-CN" sz="2600" b="1" dirty="0">
                <a:latin typeface="Times New Roman" pitchFamily="18" charset="0"/>
                <a:ea typeface="Times New Roman" pitchFamily="18" charset="0"/>
              </a:rPr>
              <a:t>(</a:t>
            </a:r>
            <a:r>
              <a:rPr lang="en-US" altLang="zh-CN" sz="2600" b="1" i="1" dirty="0">
                <a:latin typeface="Times New Roman" pitchFamily="18" charset="0"/>
                <a:ea typeface="Times New Roman" pitchFamily="18" charset="0"/>
              </a:rPr>
              <a:t>A</a:t>
            </a:r>
            <a:r>
              <a:rPr lang="en-US" altLang="zh-CN" sz="2600" b="1" dirty="0">
                <a:latin typeface="Times New Roman" pitchFamily="18" charset="0"/>
                <a:ea typeface="Times New Roman" pitchFamily="18" charset="0"/>
              </a:rPr>
              <a:t>)&gt;0</a:t>
            </a:r>
            <a:r>
              <a:rPr lang="zh-CN" altLang="en-US" sz="2600" b="1" dirty="0">
                <a:latin typeface="Times New Roman" pitchFamily="18" charset="0"/>
                <a:ea typeface="Times New Roman" pitchFamily="18" charset="0"/>
              </a:rPr>
              <a:t>，则条件概率的性质为：</a:t>
            </a:r>
            <a:endParaRPr lang="en-US" altLang="zh-CN" sz="2600" b="1" dirty="0">
              <a:latin typeface="Times New Roman" pitchFamily="18" charset="0"/>
              <a:ea typeface="Times New Roman" pitchFamily="18" charset="0"/>
            </a:endParaRPr>
          </a:p>
        </p:txBody>
      </p:sp>
      <p:graphicFrame>
        <p:nvGraphicFramePr>
          <p:cNvPr id="15363" name="对象 18"/>
          <p:cNvGraphicFramePr>
            <a:graphicFrameLocks noChangeAspect="1"/>
          </p:cNvGraphicFramePr>
          <p:nvPr/>
        </p:nvGraphicFramePr>
        <p:xfrm>
          <a:off x="709613" y="3162300"/>
          <a:ext cx="2227262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Equation" r:id="rId3" imgW="2227262" imgH="434975" progId="Equation.DSMT4">
                  <p:embed/>
                </p:oleObj>
              </mc:Choice>
              <mc:Fallback>
                <p:oleObj name="Equation" r:id="rId3" imgW="2227262" imgH="434975" progId="Equation.DSMT4">
                  <p:embed/>
                  <p:pic>
                    <p:nvPicPr>
                      <p:cNvPr id="15363" name="对象 1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09613" y="3162300"/>
                        <a:ext cx="2227262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对象 18"/>
          <p:cNvGraphicFramePr>
            <a:graphicFrameLocks noChangeAspect="1"/>
          </p:cNvGraphicFramePr>
          <p:nvPr/>
        </p:nvGraphicFramePr>
        <p:xfrm>
          <a:off x="695325" y="3684588"/>
          <a:ext cx="9418638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Equation" r:id="rId5" imgW="9418638" imgH="461962" progId="Equation.DSMT4">
                  <p:embed/>
                </p:oleObj>
              </mc:Choice>
              <mc:Fallback>
                <p:oleObj name="Equation" r:id="rId5" imgW="9418638" imgH="461962" progId="Equation.DSMT4">
                  <p:embed/>
                  <p:pic>
                    <p:nvPicPr>
                      <p:cNvPr id="15364" name="对象 1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5325" y="3684588"/>
                        <a:ext cx="9418638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对象 18"/>
          <p:cNvGraphicFramePr>
            <a:graphicFrameLocks noChangeAspect="1"/>
          </p:cNvGraphicFramePr>
          <p:nvPr/>
        </p:nvGraphicFramePr>
        <p:xfrm>
          <a:off x="709613" y="4235450"/>
          <a:ext cx="7164387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Equation" r:id="rId7" imgW="7164387" imgH="488950" progId="Equation.DSMT4">
                  <p:embed/>
                </p:oleObj>
              </mc:Choice>
              <mc:Fallback>
                <p:oleObj name="Equation" r:id="rId7" imgW="7164387" imgH="488950" progId="Equation.DSMT4">
                  <p:embed/>
                  <p:pic>
                    <p:nvPicPr>
                      <p:cNvPr id="15365" name="对象 1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09613" y="4235450"/>
                        <a:ext cx="7164387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动作按钮: 前进或下一项 1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id="{32AC4C91-CA2F-D150-2765-9FAF350A3013}"/>
              </a:ext>
            </a:extLst>
          </p:cNvPr>
          <p:cNvSpPr/>
          <p:nvPr/>
        </p:nvSpPr>
        <p:spPr bwMode="auto">
          <a:xfrm>
            <a:off x="10632504" y="6021288"/>
            <a:ext cx="432048" cy="389954"/>
          </a:xfrm>
          <a:prstGeom prst="actionButtonForwardNex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6889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119063" y="981075"/>
          <a:ext cx="8337550" cy="187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Document" r:id="rId3" imgW="8337550" imgH="1871663" progId="Word.Document.8">
                  <p:embed/>
                </p:oleObj>
              </mc:Choice>
              <mc:Fallback>
                <p:oleObj name="Document" r:id="rId3" imgW="8337550" imgH="1871663" progId="Word.Document.8">
                  <p:embed/>
                  <p:pic>
                    <p:nvPicPr>
                      <p:cNvPr id="22530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063" y="981075"/>
                        <a:ext cx="8337550" cy="187166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531" name="Picture 7" descr="课堂练.TIF"/>
          <p:cNvPicPr>
            <a:picLocks noChangeAspect="1"/>
          </p:cNvPicPr>
          <p:nvPr/>
        </p:nvPicPr>
        <p:blipFill>
          <a:blip r:embed="rId5" r:link="rId6"/>
          <a:stretch>
            <a:fillRect/>
          </a:stretch>
        </p:blipFill>
        <p:spPr>
          <a:xfrm>
            <a:off x="263525" y="158750"/>
            <a:ext cx="5805488" cy="701675"/>
          </a:xfrm>
          <a:prstGeom prst="rect">
            <a:avLst/>
          </a:prstGeom>
          <a:noFill/>
          <a:ln>
            <a:noFill/>
            <a:miter lim="800000"/>
          </a:ln>
        </p:spPr>
      </p:pic>
      <p:graphicFrame>
        <p:nvGraphicFramePr>
          <p:cNvPr id="22532" name="Object 12"/>
          <p:cNvGraphicFramePr>
            <a:graphicFrameLocks noGrp="1" noChangeAspect="1"/>
          </p:cNvGraphicFramePr>
          <p:nvPr>
            <p:ph sz="half" idx="2"/>
          </p:nvPr>
        </p:nvGraphicFramePr>
        <p:xfrm>
          <a:off x="407988" y="2708275"/>
          <a:ext cx="6624637" cy="246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Document" r:id="rId7" imgW="6624637" imgH="2466975" progId="Word.Document.8">
                  <p:embed/>
                </p:oleObj>
              </mc:Choice>
              <mc:Fallback>
                <p:oleObj name="Document" r:id="rId7" imgW="6624637" imgH="2466975" progId="Word.Document.8">
                  <p:embed/>
                  <p:pic>
                    <p:nvPicPr>
                      <p:cNvPr id="22532" name="Object 1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7988" y="2708275"/>
                        <a:ext cx="6624637" cy="24669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动作按钮: 前进或下一项 1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id="{561ABA82-A066-8B04-ABFB-061DF1E0071C}"/>
              </a:ext>
            </a:extLst>
          </p:cNvPr>
          <p:cNvSpPr/>
          <p:nvPr/>
        </p:nvSpPr>
        <p:spPr bwMode="auto">
          <a:xfrm>
            <a:off x="10344472" y="5949280"/>
            <a:ext cx="576064" cy="360040"/>
          </a:xfrm>
          <a:prstGeom prst="actionButtonForwardNex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839788" y="2205038"/>
          <a:ext cx="5286375" cy="223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Document" r:id="rId3" imgW="5286375" imgH="2232025" progId="Word.Document.8">
                  <p:embed/>
                </p:oleObj>
              </mc:Choice>
              <mc:Fallback>
                <p:oleObj name="Document" r:id="rId3" imgW="5286375" imgH="2232025" progId="Word.Document.8">
                  <p:embed/>
                  <p:pic>
                    <p:nvPicPr>
                      <p:cNvPr id="23554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9788" y="2205038"/>
                        <a:ext cx="5286375" cy="22320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2"/>
          <p:cNvGraphicFramePr>
            <a:graphicFrameLocks noChangeAspect="1"/>
          </p:cNvGraphicFramePr>
          <p:nvPr/>
        </p:nvGraphicFramePr>
        <p:xfrm>
          <a:off x="192088" y="115888"/>
          <a:ext cx="11310937" cy="199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Document" r:id="rId5" imgW="11310937" imgH="1997075" progId="Word.Document.8">
                  <p:embed/>
                </p:oleObj>
              </mc:Choice>
              <mc:Fallback>
                <p:oleObj name="Document" r:id="rId5" imgW="11310937" imgH="1997075" progId="Word.Document.8">
                  <p:embed/>
                  <p:pic>
                    <p:nvPicPr>
                      <p:cNvPr id="23555" name="Object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2088" y="115888"/>
                        <a:ext cx="11310937" cy="1997075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动作按钮: 前进或下一项 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EE2338A0-D8B2-FE1A-C521-6697B067CBC6}"/>
              </a:ext>
            </a:extLst>
          </p:cNvPr>
          <p:cNvSpPr/>
          <p:nvPr/>
        </p:nvSpPr>
        <p:spPr bwMode="auto">
          <a:xfrm>
            <a:off x="10344472" y="5949280"/>
            <a:ext cx="504056" cy="432048"/>
          </a:xfrm>
          <a:prstGeom prst="actionButtonForwardNex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3"/>
          <p:cNvGraphicFramePr>
            <a:graphicFrameLocks noGrp="1" noChangeAspect="1"/>
          </p:cNvGraphicFramePr>
          <p:nvPr>
            <p:ph sz="half" idx="2"/>
          </p:nvPr>
        </p:nvGraphicFramePr>
        <p:xfrm>
          <a:off x="695325" y="2349500"/>
          <a:ext cx="6858000" cy="345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Document" r:id="rId3" imgW="6858000" imgH="3455988" progId="Word.Document.8">
                  <p:embed/>
                </p:oleObj>
              </mc:Choice>
              <mc:Fallback>
                <p:oleObj name="Document" r:id="rId3" imgW="6858000" imgH="3455988" progId="Word.Document.8">
                  <p:embed/>
                  <p:pic>
                    <p:nvPicPr>
                      <p:cNvPr id="24578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5325" y="2349500"/>
                        <a:ext cx="6858000" cy="34559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9" name="Object 2"/>
          <p:cNvGraphicFramePr>
            <a:graphicFrameLocks noGrp="1" noChangeAspect="1"/>
          </p:cNvGraphicFramePr>
          <p:nvPr>
            <p:ph sz="half" idx="1"/>
          </p:nvPr>
        </p:nvGraphicFramePr>
        <p:xfrm>
          <a:off x="550863" y="333375"/>
          <a:ext cx="7842250" cy="176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Document" r:id="rId5" imgW="7842250" imgH="1760538" progId="Word.Document.8">
                  <p:embed/>
                </p:oleObj>
              </mc:Choice>
              <mc:Fallback>
                <p:oleObj name="Document" r:id="rId5" imgW="7842250" imgH="1760538" progId="Word.Document.8">
                  <p:embed/>
                  <p:pic>
                    <p:nvPicPr>
                      <p:cNvPr id="24579" name="Object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0863" y="333375"/>
                        <a:ext cx="7842250" cy="176053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动作按钮: 前进或下一项 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C7400F9F-5194-8D20-A222-C1CA77D09C30}"/>
              </a:ext>
            </a:extLst>
          </p:cNvPr>
          <p:cNvSpPr/>
          <p:nvPr/>
        </p:nvSpPr>
        <p:spPr bwMode="auto">
          <a:xfrm>
            <a:off x="10416480" y="5949280"/>
            <a:ext cx="504056" cy="360040"/>
          </a:xfrm>
          <a:prstGeom prst="actionButtonForwardNex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3"/>
          <p:cNvGraphicFramePr>
            <a:graphicFrameLocks noGrp="1" noChangeAspect="1"/>
          </p:cNvGraphicFramePr>
          <p:nvPr>
            <p:ph sz="half" idx="2"/>
          </p:nvPr>
        </p:nvGraphicFramePr>
        <p:xfrm>
          <a:off x="192088" y="1225550"/>
          <a:ext cx="7375525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8" name="Document" r:id="rId3" imgW="7375525" imgH="1651000" progId="Word.Document.8">
                  <p:embed/>
                </p:oleObj>
              </mc:Choice>
              <mc:Fallback>
                <p:oleObj name="Document" r:id="rId3" imgW="7375525" imgH="1651000" progId="Word.Document.8">
                  <p:embed/>
                  <p:pic>
                    <p:nvPicPr>
                      <p:cNvPr id="25602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2088" y="1225550"/>
                        <a:ext cx="7375525" cy="16510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2"/>
          <p:cNvGraphicFramePr>
            <a:graphicFrameLocks noChangeAspect="1"/>
          </p:cNvGraphicFramePr>
          <p:nvPr/>
        </p:nvGraphicFramePr>
        <p:xfrm>
          <a:off x="334963" y="115888"/>
          <a:ext cx="10380662" cy="1135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9" name="Document" r:id="rId5" imgW="10380662" imgH="1135062" progId="Word.Document.8">
                  <p:embed/>
                </p:oleObj>
              </mc:Choice>
              <mc:Fallback>
                <p:oleObj name="Document" r:id="rId5" imgW="10380662" imgH="1135062" progId="Word.Document.8">
                  <p:embed/>
                  <p:pic>
                    <p:nvPicPr>
                      <p:cNvPr id="25603" name="Object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4963" y="115888"/>
                        <a:ext cx="10380662" cy="1135062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2"/>
          <p:cNvGraphicFramePr>
            <a:graphicFrameLocks noChangeAspect="1"/>
          </p:cNvGraphicFramePr>
          <p:nvPr/>
        </p:nvGraphicFramePr>
        <p:xfrm>
          <a:off x="334963" y="2876550"/>
          <a:ext cx="11472862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0" name="Document" r:id="rId7" imgW="11472862" imgH="1270000" progId="Word.Document.8">
                  <p:embed/>
                </p:oleObj>
              </mc:Choice>
              <mc:Fallback>
                <p:oleObj name="Document" r:id="rId7" imgW="11472862" imgH="1270000" progId="Word.Document.8">
                  <p:embed/>
                  <p:pic>
                    <p:nvPicPr>
                      <p:cNvPr id="25604" name="Object 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34963" y="2876550"/>
                        <a:ext cx="11472862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3"/>
          <p:cNvGraphicFramePr>
            <a:graphicFrameLocks noGrp="1" noChangeAspect="1"/>
          </p:cNvGraphicFramePr>
          <p:nvPr>
            <p:ph sz="half" idx="2"/>
          </p:nvPr>
        </p:nvGraphicFramePr>
        <p:xfrm>
          <a:off x="766763" y="4002088"/>
          <a:ext cx="10209212" cy="218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1" name="Document" r:id="rId9" imgW="10209212" imgH="2187575" progId="Word.Document.8">
                  <p:embed/>
                </p:oleObj>
              </mc:Choice>
              <mc:Fallback>
                <p:oleObj name="Document" r:id="rId9" imgW="10209212" imgH="2187575" progId="Word.Document.8">
                  <p:embed/>
                  <p:pic>
                    <p:nvPicPr>
                      <p:cNvPr id="25605" name="Object 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66763" y="4002088"/>
                        <a:ext cx="10209212" cy="21875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动作按钮: 前进或下一项 1">
            <a:hlinkClick r:id="rId11" action="ppaction://hlinksldjump" highlightClick="1"/>
            <a:extLst>
              <a:ext uri="{FF2B5EF4-FFF2-40B4-BE49-F238E27FC236}">
                <a16:creationId xmlns:a16="http://schemas.microsoft.com/office/drawing/2014/main" id="{E8D2D6E7-8D14-1D2D-716E-341F0BA86A74}"/>
              </a:ext>
            </a:extLst>
          </p:cNvPr>
          <p:cNvSpPr/>
          <p:nvPr/>
        </p:nvSpPr>
        <p:spPr bwMode="auto">
          <a:xfrm>
            <a:off x="10344473" y="6093296"/>
            <a:ext cx="504056" cy="288032"/>
          </a:xfrm>
          <a:prstGeom prst="actionButtonForwardNex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407988" y="115888"/>
          <a:ext cx="10833100" cy="272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" name="Document" r:id="rId3" imgW="10833100" imgH="2727325" progId="Word.Document.8">
                  <p:embed/>
                </p:oleObj>
              </mc:Choice>
              <mc:Fallback>
                <p:oleObj name="Document" r:id="rId3" imgW="10833100" imgH="2727325" progId="Word.Document.8">
                  <p:embed/>
                  <p:pic>
                    <p:nvPicPr>
                      <p:cNvPr id="26626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7988" y="115888"/>
                        <a:ext cx="10833100" cy="2727325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479425" y="2420938"/>
          <a:ext cx="9217025" cy="66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" name="Document" r:id="rId5" imgW="9217025" imgH="668337" progId="Word.Document.8">
                  <p:embed/>
                </p:oleObj>
              </mc:Choice>
              <mc:Fallback>
                <p:oleObj name="Document" r:id="rId5" imgW="9217025" imgH="668337" progId="Word.Document.8">
                  <p:embed/>
                  <p:pic>
                    <p:nvPicPr>
                      <p:cNvPr id="26627" name="Object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9425" y="2420938"/>
                        <a:ext cx="9217025" cy="668337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8" name="Object 3"/>
          <p:cNvGraphicFramePr>
            <a:graphicFrameLocks noGrp="1" noChangeAspect="1"/>
          </p:cNvGraphicFramePr>
          <p:nvPr>
            <p:ph sz="half" idx="2"/>
          </p:nvPr>
        </p:nvGraphicFramePr>
        <p:xfrm>
          <a:off x="695325" y="2997200"/>
          <a:ext cx="8520113" cy="360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4" name="Document" r:id="rId7" imgW="8520113" imgH="3609975" progId="Word.Document.8">
                  <p:embed/>
                </p:oleObj>
              </mc:Choice>
              <mc:Fallback>
                <p:oleObj name="Document" r:id="rId7" imgW="8520113" imgH="3609975" progId="Word.Document.8">
                  <p:embed/>
                  <p:pic>
                    <p:nvPicPr>
                      <p:cNvPr id="26628" name="Object 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95325" y="2997200"/>
                        <a:ext cx="8520113" cy="36099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动作按钮: 前进或下一项 1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id="{7204FB40-4B22-7C0A-4621-5D3C449FB45F}"/>
              </a:ext>
            </a:extLst>
          </p:cNvPr>
          <p:cNvSpPr/>
          <p:nvPr/>
        </p:nvSpPr>
        <p:spPr bwMode="auto">
          <a:xfrm>
            <a:off x="10776520" y="6093296"/>
            <a:ext cx="464568" cy="288032"/>
          </a:xfrm>
          <a:prstGeom prst="actionButtonForwardNex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35" descr="花纹1">
            <a:extLst>
              <a:ext uri="{FF2B5EF4-FFF2-40B4-BE49-F238E27FC236}">
                <a16:creationId xmlns:a16="http://schemas.microsoft.com/office/drawing/2014/main" id="{75406146-9F44-66D8-0A74-A58246A23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7014" y="5126038"/>
            <a:ext cx="1550987" cy="173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411" name="Rectangle 3">
            <a:extLst>
              <a:ext uri="{FF2B5EF4-FFF2-40B4-BE49-F238E27FC236}">
                <a16:creationId xmlns:a16="http://schemas.microsoft.com/office/drawing/2014/main" id="{E16C5E55-443B-3ECD-B9E2-C3C094E37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871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145413" name="Rectangle 5">
            <a:extLst>
              <a:ext uri="{FF2B5EF4-FFF2-40B4-BE49-F238E27FC236}">
                <a16:creationId xmlns:a16="http://schemas.microsoft.com/office/drawing/2014/main" id="{B1A52CF0-D96A-F7FB-592C-6F9AA0B01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8475" y="2037705"/>
            <a:ext cx="574869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altLang="zh-CN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  <a:cs typeface="Times New Roman" panose="02020603050405020304" pitchFamily="18" charset="0"/>
              </a:rPr>
              <a:t>、课本第</a:t>
            </a:r>
            <a:r>
              <a:rPr lang="en-US" altLang="zh-CN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  <a:cs typeface="Times New Roman" panose="02020603050405020304" pitchFamily="18" charset="0"/>
              </a:rPr>
              <a:t>48</a:t>
            </a:r>
            <a:r>
              <a:rPr lang="zh-CN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  <a:cs typeface="Times New Roman" panose="02020603050405020304" pitchFamily="18" charset="0"/>
              </a:rPr>
              <a:t>页练习</a:t>
            </a:r>
            <a:r>
              <a:rPr lang="en-US" altLang="zh-CN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altLang="zh-CN" sz="36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5427" name="Text Box 19">
            <a:extLst>
              <a:ext uri="{FF2B5EF4-FFF2-40B4-BE49-F238E27FC236}">
                <a16:creationId xmlns:a16="http://schemas.microsoft.com/office/drawing/2014/main" id="{3465FC75-15CF-A9E1-8C0F-81B0169D9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4739" y="355601"/>
            <a:ext cx="22320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4000" b="1">
                <a:ea typeface="华文行楷" panose="02010800040101010101" pitchFamily="2" charset="-122"/>
              </a:rPr>
              <a:t>作业</a:t>
            </a:r>
          </a:p>
        </p:txBody>
      </p:sp>
      <p:grpSp>
        <p:nvGrpSpPr>
          <p:cNvPr id="145428" name="Group 20">
            <a:extLst>
              <a:ext uri="{FF2B5EF4-FFF2-40B4-BE49-F238E27FC236}">
                <a16:creationId xmlns:a16="http://schemas.microsoft.com/office/drawing/2014/main" id="{0B2608F8-F4A1-C5F5-CB71-AC4276F17787}"/>
              </a:ext>
            </a:extLst>
          </p:cNvPr>
          <p:cNvGrpSpPr>
            <a:grpSpLocks/>
          </p:cNvGrpSpPr>
          <p:nvPr/>
        </p:nvGrpSpPr>
        <p:grpSpPr bwMode="auto">
          <a:xfrm>
            <a:off x="4394201" y="373064"/>
            <a:ext cx="3338513" cy="738187"/>
            <a:chOff x="1785" y="474"/>
            <a:chExt cx="2103" cy="465"/>
          </a:xfrm>
        </p:grpSpPr>
        <p:sp>
          <p:nvSpPr>
            <p:cNvPr id="145429" name="Line 5">
              <a:extLst>
                <a:ext uri="{FF2B5EF4-FFF2-40B4-BE49-F238E27FC236}">
                  <a16:creationId xmlns:a16="http://schemas.microsoft.com/office/drawing/2014/main" id="{EBDAC2AD-69C1-5FBD-074F-7B0A4DF823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0" y="844"/>
              <a:ext cx="1722" cy="23"/>
            </a:xfrm>
            <a:prstGeom prst="line">
              <a:avLst/>
            </a:prstGeom>
            <a:noFill/>
            <a:ln w="9525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145430" name="Picture 6" descr="小花纹">
              <a:extLst>
                <a:ext uri="{FF2B5EF4-FFF2-40B4-BE49-F238E27FC236}">
                  <a16:creationId xmlns:a16="http://schemas.microsoft.com/office/drawing/2014/main" id="{6FB91B9E-173A-7829-330B-EACE63A6F4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03817" flipH="1">
              <a:off x="3606" y="474"/>
              <a:ext cx="282" cy="3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5431" name="Group 7">
              <a:extLst>
                <a:ext uri="{FF2B5EF4-FFF2-40B4-BE49-F238E27FC236}">
                  <a16:creationId xmlns:a16="http://schemas.microsoft.com/office/drawing/2014/main" id="{77094EF1-5D0B-734C-15A3-839A2B4EE9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85" y="733"/>
              <a:ext cx="199" cy="206"/>
              <a:chOff x="557" y="1482"/>
              <a:chExt cx="341" cy="341"/>
            </a:xfrm>
          </p:grpSpPr>
          <p:sp>
            <p:nvSpPr>
              <p:cNvPr id="145432" name="Oval 8">
                <a:extLst>
                  <a:ext uri="{FF2B5EF4-FFF2-40B4-BE49-F238E27FC236}">
                    <a16:creationId xmlns:a16="http://schemas.microsoft.com/office/drawing/2014/main" id="{C82E13AC-B2F9-39B7-E1ED-1410C8CAD8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7" y="1482"/>
                <a:ext cx="341" cy="341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33CC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5433" name="Oval 9">
                <a:extLst>
                  <a:ext uri="{FF2B5EF4-FFF2-40B4-BE49-F238E27FC236}">
                    <a16:creationId xmlns:a16="http://schemas.microsoft.com/office/drawing/2014/main" id="{34B778F3-6DCB-93F6-3002-1526869FBA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3" y="1519"/>
                <a:ext cx="265" cy="26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33CC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5434" name="Oval 10">
                <a:extLst>
                  <a:ext uri="{FF2B5EF4-FFF2-40B4-BE49-F238E27FC236}">
                    <a16:creationId xmlns:a16="http://schemas.microsoft.com/office/drawing/2014/main" id="{BA36EBDC-870E-4008-0276-4A0A176405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" y="1556"/>
                <a:ext cx="189" cy="18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33CC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5435" name="Oval 11">
                <a:extLst>
                  <a:ext uri="{FF2B5EF4-FFF2-40B4-BE49-F238E27FC236}">
                    <a16:creationId xmlns:a16="http://schemas.microsoft.com/office/drawing/2014/main" id="{C30D4F21-1F77-B42E-17F7-B229625BC4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" y="1592"/>
                <a:ext cx="114" cy="11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33CC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sp>
        <p:nvSpPr>
          <p:cNvPr id="25" name="Rectangle 5">
            <a:extLst>
              <a:ext uri="{FF2B5EF4-FFF2-40B4-BE49-F238E27FC236}">
                <a16:creationId xmlns:a16="http://schemas.microsoft.com/office/drawing/2014/main" id="{5E101D0F-CAA8-C6EB-10A1-5B6264A0B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6123" y="3570954"/>
            <a:ext cx="55130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altLang="zh-CN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  <a:cs typeface="Times New Roman" panose="02020603050405020304" pitchFamily="18" charset="0"/>
              </a:rPr>
              <a:t>《</a:t>
            </a:r>
            <a:r>
              <a:rPr lang="zh-CN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  <a:cs typeface="Times New Roman" panose="02020603050405020304" pitchFamily="18" charset="0"/>
              </a:rPr>
              <a:t>课时作业</a:t>
            </a:r>
            <a:r>
              <a:rPr lang="en-US" altLang="zh-CN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  <a:cs typeface="Times New Roman" panose="02020603050405020304" pitchFamily="18" charset="0"/>
              </a:rPr>
              <a:t>》</a:t>
            </a:r>
            <a:r>
              <a:rPr lang="zh-CN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  <a:cs typeface="Times New Roman" panose="02020603050405020304" pitchFamily="18" charset="0"/>
              </a:rPr>
              <a:t>对应部分</a:t>
            </a:r>
            <a:endParaRPr lang="en-US" altLang="zh-CN" sz="36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8" name="Text Box 4">
            <a:extLst>
              <a:ext uri="{FF2B5EF4-FFF2-40B4-BE49-F238E27FC236}">
                <a16:creationId xmlns:a16="http://schemas.microsoft.com/office/drawing/2014/main" id="{41C4E185-D7A4-CA38-AC87-05A3B02AC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7152" y="4289426"/>
            <a:ext cx="553998" cy="236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江陵实高 何军朋</a:t>
            </a:r>
          </a:p>
        </p:txBody>
      </p:sp>
      <p:sp>
        <p:nvSpPr>
          <p:cNvPr id="134150" name="Text Box 6">
            <a:extLst>
              <a:ext uri="{FF2B5EF4-FFF2-40B4-BE49-F238E27FC236}">
                <a16:creationId xmlns:a16="http://schemas.microsoft.com/office/drawing/2014/main" id="{9201C6BA-3FF5-EC52-C48E-95B3201C6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648" y="2420888"/>
            <a:ext cx="645795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9600" dirty="0">
                <a:ea typeface="华文行楷" panose="02010800040101010101" pitchFamily="2" charset="-122"/>
              </a:rPr>
              <a:t>谢谢指导！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9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8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9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9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8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9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7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7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8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9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7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8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5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7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8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4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5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6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8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6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8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6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9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3"/>
</p:tagLst>
</file>

<file path=ppt/tags/tag113.xml><?xml version="1.0" encoding="utf-8"?>
<p:tagLst xmlns:p="http://schemas.openxmlformats.org/presentationml/2006/main">
  <p:tag name="AS_UNIQUEID" val="639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5"/>
</p:tagLst>
</file>

<file path=ppt/tags/tag115.xml><?xml version="1.0" encoding="utf-8"?>
<p:tagLst xmlns:p="http://schemas.openxmlformats.org/presentationml/2006/main">
  <p:tag name="AS_UNIQUEID" val="64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3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4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8"/>
</p:tagLst>
</file>

<file path=ppt/tags/tag123.xml><?xml version="1.0" encoding="utf-8"?>
<p:tagLst xmlns:p="http://schemas.openxmlformats.org/presentationml/2006/main">
  <p:tag name="AS_UNIQUEID" val="649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0"/>
</p:tagLst>
</file>

<file path=ppt/tags/tag125.xml><?xml version="1.0" encoding="utf-8"?>
<p:tagLst xmlns:p="http://schemas.openxmlformats.org/presentationml/2006/main">
  <p:tag name="AS_UNIQUEID" val="65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4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5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6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7"/>
</p:tagLst>
</file>

<file path=ppt/tags/tag131.xml><?xml version="1.0" encoding="utf-8"?>
<p:tagLst xmlns:p="http://schemas.openxmlformats.org/presentationml/2006/main">
  <p:tag name="AS_UNIQUEID" val="657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9"/>
</p:tagLst>
</file>

<file path=ppt/tags/tag133.xml><?xml version="1.0" encoding="utf-8"?>
<p:tagLst xmlns:p="http://schemas.openxmlformats.org/presentationml/2006/main">
  <p:tag name="AS_UNIQUEID" val="659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2"/>
</p:tagLst>
</file>

<file path=ppt/tags/tag136.xml><?xml version="1.0" encoding="utf-8"?>
<p:tagLst xmlns:p="http://schemas.openxmlformats.org/presentationml/2006/main">
  <p:tag name="AS_UNIQUEID" val="66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6"/>
</p:tagLst>
</file>

<file path=ppt/tags/tag139.xml><?xml version="1.0" encoding="utf-8"?>
<p:tagLst xmlns:p="http://schemas.openxmlformats.org/presentationml/2006/main">
  <p:tag name="AS_UNIQUEID" val="665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8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2"/>
</p:tagLst>
</file>

<file path=ppt/tags/tag143.xml><?xml version="1.0" encoding="utf-8"?>
<p:tagLst xmlns:p="http://schemas.openxmlformats.org/presentationml/2006/main">
  <p:tag name="AS_UNIQUEID" val="669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3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4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6"/>
</p:tagLst>
</file>

<file path=ppt/tags/tag147.xml><?xml version="1.0" encoding="utf-8"?>
<p:tagLst xmlns:p="http://schemas.openxmlformats.org/presentationml/2006/main">
  <p:tag name="AS_UNIQUEID" val="673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8"/>
</p:tagLst>
</file>

<file path=ppt/tags/tag149.xml><?xml version="1.0" encoding="utf-8"?>
<p:tagLst xmlns:p="http://schemas.openxmlformats.org/presentationml/2006/main">
  <p:tag name="AS_UNIQUEID" val="675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9"/>
</p:tagLst>
</file>

<file path=ppt/tags/tag151.xml><?xml version="1.0" encoding="utf-8"?>
<p:tagLst xmlns:p="http://schemas.openxmlformats.org/presentationml/2006/main">
  <p:tag name="AS_UNIQUEID" val="677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3"/>
</p:tagLst>
</file>

<file path=ppt/tags/tag154.xml><?xml version="1.0" encoding="utf-8"?>
<p:tagLst xmlns:p="http://schemas.openxmlformats.org/presentationml/2006/main">
  <p:tag name="AS_UNIQUEID" val="68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5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8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9"/>
</p:tagLst>
</file>

<file path=ppt/tags/tag158.xml><?xml version="1.0" encoding="utf-8"?>
<p:tagLst xmlns:p="http://schemas.openxmlformats.org/presentationml/2006/main">
  <p:tag name="AS_UNIQUEID" val="684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0"/>
</p:tagLst>
</file>

<file path=ppt/tags/tag160.xml><?xml version="1.0" encoding="utf-8"?>
<p:tagLst xmlns:p="http://schemas.openxmlformats.org/presentationml/2006/main">
  <p:tag name="AS_UNIQUEID" val="68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1"/>
</p:tagLst>
</file>

<file path=ppt/tags/tag162.xml><?xml version="1.0" encoding="utf-8"?>
<p:tagLst xmlns:p="http://schemas.openxmlformats.org/presentationml/2006/main">
  <p:tag name="AS_UNIQUEID" val="688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3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5"/>
</p:tagLst>
</file>

<file path=ppt/tags/tag165.xml><?xml version="1.0" encoding="utf-8"?>
<p:tagLst xmlns:p="http://schemas.openxmlformats.org/presentationml/2006/main">
  <p:tag name="AS_UNIQUEID" val="69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7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9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1"/>
</p:tagLst>
</file>

<file path=ppt/tags/tag169.xml><?xml version="1.0" encoding="utf-8"?>
<p:tagLst xmlns:p="http://schemas.openxmlformats.org/presentationml/2006/main">
  <p:tag name="AS_UNIQUEID" val="695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2"/>
</p:tagLst>
</file>

<file path=ppt/tags/tag171.xml><?xml version="1.0" encoding="utf-8"?>
<p:tagLst xmlns:p="http://schemas.openxmlformats.org/presentationml/2006/main">
  <p:tag name="AS_UNIQUEID" val="697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3"/>
</p:tagLst>
</file>

<file path=ppt/tags/tag173.xml><?xml version="1.0" encoding="utf-8"?>
<p:tagLst xmlns:p="http://schemas.openxmlformats.org/presentationml/2006/main">
  <p:tag name="AS_UNIQUEID" val="699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5"/>
</p:tagLst>
</file>

<file path=ppt/tags/tag175.xml><?xml version="1.0" encoding="utf-8"?>
<p:tagLst xmlns:p="http://schemas.openxmlformats.org/presentationml/2006/main">
  <p:tag name="AS_UNIQUEID" val="70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7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8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9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3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5"/>
</p:tagLst>
</file>

<file path=ppt/tags/tag182.xml><?xml version="1.0" encoding="utf-8"?>
<p:tagLst xmlns:p="http://schemas.openxmlformats.org/presentationml/2006/main">
  <p:tag name="AS_UNIQUEID" val="708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7"/>
</p:tagLst>
</file>

<file path=ppt/tags/tag184.xml><?xml version="1.0" encoding="utf-8"?>
<p:tagLst xmlns:p="http://schemas.openxmlformats.org/presentationml/2006/main">
  <p:tag name="AS_UNIQUEID" val="710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8"/>
</p:tagLst>
</file>

<file path=ppt/tags/tag187.xml><?xml version="1.0" encoding="utf-8"?>
<p:tagLst xmlns:p="http://schemas.openxmlformats.org/presentationml/2006/main">
  <p:tag name="AS_UNIQUEID" val="713"/>
</p:tagLst>
</file>

<file path=ppt/tags/tag189.xml><?xml version="1.0" encoding="utf-8"?>
<p:tagLst xmlns:p="http://schemas.openxmlformats.org/presentationml/2006/main">
  <p:tag name="AS_UNIQUEID" val="715"/>
</p:tagLst>
</file>

<file path=ppt/tags/tag191.xml><?xml version="1.0" encoding="utf-8"?>
<p:tagLst xmlns:p="http://schemas.openxmlformats.org/presentationml/2006/main">
  <p:tag name="AS_UNIQUEID" val="717"/>
</p:tagLst>
</file>

<file path=ppt/tags/tag193.xml><?xml version="1.0" encoding="utf-8"?>
<p:tagLst xmlns:p="http://schemas.openxmlformats.org/presentationml/2006/main">
  <p:tag name="AS_UNIQUEID" val="719"/>
</p:tagLst>
</file>

<file path=ppt/tags/tag199.xml><?xml version="1.0" encoding="utf-8"?>
<p:tagLst xmlns:p="http://schemas.openxmlformats.org/presentationml/2006/main">
  <p:tag name="AS_UNIQUEID" val="725"/>
</p:tagLst>
</file>

<file path=ppt/tags/tag201.xml><?xml version="1.0" encoding="utf-8"?>
<p:tagLst xmlns:p="http://schemas.openxmlformats.org/presentationml/2006/main">
  <p:tag name="AS_UNIQUEID" val="727"/>
</p:tagLst>
</file>

<file path=ppt/tags/tag204.xml><?xml version="1.0" encoding="utf-8"?>
<p:tagLst xmlns:p="http://schemas.openxmlformats.org/presentationml/2006/main">
  <p:tag name="AS_UNIQUEID" val="730"/>
</p:tagLst>
</file>

<file path=ppt/tags/tag206.xml><?xml version="1.0" encoding="utf-8"?>
<p:tagLst xmlns:p="http://schemas.openxmlformats.org/presentationml/2006/main">
  <p:tag name="AS_UNIQUEID" val="732"/>
</p:tagLst>
</file>

<file path=ppt/tags/tag208.xml><?xml version="1.0" encoding="utf-8"?>
<p:tagLst xmlns:p="http://schemas.openxmlformats.org/presentationml/2006/main">
  <p:tag name="AS_UNIQUEID" val="734"/>
</p:tagLst>
</file>

<file path=ppt/tags/tag210.xml><?xml version="1.0" encoding="utf-8"?>
<p:tagLst xmlns:p="http://schemas.openxmlformats.org/presentationml/2006/main">
  <p:tag name="AS_UNIQUEID" val="736"/>
</p:tagLst>
</file>

<file path=ppt/tags/tag216.xml><?xml version="1.0" encoding="utf-8"?>
<p:tagLst xmlns:p="http://schemas.openxmlformats.org/presentationml/2006/main">
  <p:tag name="AS_UNIQUEID" val="742"/>
</p:tagLst>
</file>

<file path=ppt/tags/tag218.xml><?xml version="1.0" encoding="utf-8"?>
<p:tagLst xmlns:p="http://schemas.openxmlformats.org/presentationml/2006/main">
  <p:tag name="AS_UNIQUEID" val="744"/>
</p:tagLst>
</file>

<file path=ppt/tags/tag220.xml><?xml version="1.0" encoding="utf-8"?>
<p:tagLst xmlns:p="http://schemas.openxmlformats.org/presentationml/2006/main">
  <p:tag name="AS_UNIQUEID" val="746"/>
</p:tagLst>
</file>

<file path=ppt/tags/tag222.xml><?xml version="1.0" encoding="utf-8"?>
<p:tagLst xmlns:p="http://schemas.openxmlformats.org/presentationml/2006/main">
  <p:tag name="AS_UNIQUEID" val="748"/>
</p:tagLst>
</file>

<file path=ppt/tags/tag224.xml><?xml version="1.0" encoding="utf-8"?>
<p:tagLst xmlns:p="http://schemas.openxmlformats.org/presentationml/2006/main">
  <p:tag name="AS_UNIQUEID" val="750"/>
</p:tagLst>
</file>

<file path=ppt/theme/theme1.xml><?xml version="1.0" encoding="utf-8"?>
<a:theme xmlns:a="http://schemas.openxmlformats.org/drawingml/2006/main" name="邢启强课件专用模板">
  <a:themeElements>
    <a:clrScheme name="邢启强课件专用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邢启强课件专用模板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邢启强课件专用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邢启强课件专用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邢启强课件专用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邢启强课件专用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邢启强课件专用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邢启强课件专用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邢启强课件专用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邢启强课件专用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邢启强课件专用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邢启强课件专用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邢启强课件专用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邢启强课件专用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1377</Words>
  <Application>Microsoft Office PowerPoint</Application>
  <PresentationFormat>宽屏</PresentationFormat>
  <Paragraphs>151</Paragraphs>
  <Slides>22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6" baseType="lpstr">
      <vt:lpstr>DengXian</vt:lpstr>
      <vt:lpstr>华文楷体</vt:lpstr>
      <vt:lpstr>华文中宋</vt:lpstr>
      <vt:lpstr>隶书</vt:lpstr>
      <vt:lpstr>宋体</vt:lpstr>
      <vt:lpstr>微软雅黑</vt:lpstr>
      <vt:lpstr>幼圆</vt:lpstr>
      <vt:lpstr>Arial</vt:lpstr>
      <vt:lpstr>Cambria Math</vt:lpstr>
      <vt:lpstr>Times New Roman</vt:lpstr>
      <vt:lpstr>邢启强课件专用模板</vt:lpstr>
      <vt:lpstr>自定义设计方案</vt:lpstr>
      <vt:lpstr>Equation</vt:lpstr>
      <vt:lpstr>Document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江陵实高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何军朋</dc:creator>
  <cp:lastModifiedBy>何 君</cp:lastModifiedBy>
  <cp:revision>10</cp:revision>
  <cp:lastPrinted>2022-04-05T19:00:59Z</cp:lastPrinted>
  <dcterms:created xsi:type="dcterms:W3CDTF">2022-04-05T19:00:59Z</dcterms:created>
  <dcterms:modified xsi:type="dcterms:W3CDTF">2022-05-04T09:00:29Z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